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51"/>
  </p:notesMasterIdLst>
  <p:sldIdLst>
    <p:sldId id="256" r:id="rId2"/>
    <p:sldId id="258" r:id="rId3"/>
    <p:sldId id="261" r:id="rId4"/>
    <p:sldId id="259" r:id="rId5"/>
    <p:sldId id="260" r:id="rId6"/>
    <p:sldId id="262" r:id="rId7"/>
    <p:sldId id="306" r:id="rId8"/>
    <p:sldId id="264" r:id="rId9"/>
    <p:sldId id="307" r:id="rId10"/>
    <p:sldId id="308" r:id="rId11"/>
    <p:sldId id="265" r:id="rId12"/>
    <p:sldId id="310" r:id="rId13"/>
    <p:sldId id="311" r:id="rId14"/>
    <p:sldId id="312" r:id="rId15"/>
    <p:sldId id="313" r:id="rId16"/>
    <p:sldId id="315" r:id="rId17"/>
    <p:sldId id="269" r:id="rId18"/>
    <p:sldId id="320" r:id="rId19"/>
    <p:sldId id="319" r:id="rId20"/>
    <p:sldId id="267" r:id="rId21"/>
    <p:sldId id="331" r:id="rId22"/>
    <p:sldId id="330" r:id="rId23"/>
    <p:sldId id="326" r:id="rId24"/>
    <p:sldId id="327" r:id="rId25"/>
    <p:sldId id="328" r:id="rId26"/>
    <p:sldId id="329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4" r:id="rId39"/>
    <p:sldId id="345" r:id="rId40"/>
    <p:sldId id="346" r:id="rId41"/>
    <p:sldId id="343" r:id="rId42"/>
    <p:sldId id="351" r:id="rId43"/>
    <p:sldId id="323" r:id="rId44"/>
    <p:sldId id="348" r:id="rId45"/>
    <p:sldId id="347" r:id="rId46"/>
    <p:sldId id="350" r:id="rId47"/>
    <p:sldId id="349" r:id="rId48"/>
    <p:sldId id="270" r:id="rId49"/>
    <p:sldId id="352" r:id="rId50"/>
  </p:sldIdLst>
  <p:sldSz cx="9144000" cy="5143500" type="screen16x9"/>
  <p:notesSz cx="6858000" cy="9144000"/>
  <p:embeddedFontLst>
    <p:embeddedFont>
      <p:font typeface="Anaheim" panose="020B0600000101010101" charset="0"/>
      <p:regular r:id="rId52"/>
    </p:embeddedFont>
    <p:embeddedFont>
      <p:font typeface="Bebas Neue" panose="020B0606020202050201" pitchFamily="34" charset="0"/>
      <p:regular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  <p:embeddedFont>
      <p:font typeface="Lato" panose="020F0502020204030203" pitchFamily="34" charset="0"/>
      <p:regular r:id="rId59"/>
      <p:bold r:id="rId60"/>
      <p:italic r:id="rId61"/>
      <p:boldItalic r:id="rId62"/>
    </p:embeddedFont>
    <p:embeddedFont>
      <p:font typeface="Montserrat" panose="00000500000000000000" pitchFamily="2" charset="0"/>
      <p:regular r:id="rId63"/>
      <p:bold r:id="rId64"/>
      <p:italic r:id="rId65"/>
      <p:boldItalic r:id="rId66"/>
    </p:embeddedFont>
    <p:embeddedFont>
      <p:font typeface="Montserrat Black" panose="00000A00000000000000" pitchFamily="2" charset="0"/>
      <p:bold r:id="rId67"/>
      <p:boldItalic r:id="rId68"/>
    </p:embeddedFont>
    <p:embeddedFont>
      <p:font typeface="Noto Sans" panose="020B0502040504020204" pitchFamily="34" charset="0"/>
      <p:regular r:id="rId69"/>
      <p:bold r:id="rId70"/>
      <p:italic r:id="rId71"/>
      <p:boldItalic r:id="rId72"/>
    </p:embeddedFont>
    <p:embeddedFont>
      <p:font typeface="Nunito Light" pitchFamily="2" charset="0"/>
      <p:regular r:id="rId73"/>
      <p:italic r:id="rId74"/>
    </p:embeddedFont>
    <p:embeddedFont>
      <p:font typeface="휴먼둥근헤드라인" panose="02030504000101010101" pitchFamily="18" charset="-127"/>
      <p:regular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o JungHwan" initials="SJ" lastIdx="1" clrIdx="0">
    <p:extLst>
      <p:ext uri="{19B8F6BF-5375-455C-9EA6-DF929625EA0E}">
        <p15:presenceInfo xmlns:p15="http://schemas.microsoft.com/office/powerpoint/2012/main" userId="ced66d35208751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5A8C3E-F50F-4867-BA02-B5E489DCCEE4}">
  <a:tblStyle styleId="{A85A8C3E-F50F-4867-BA02-B5E489DCCE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font" Target="fonts/font23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940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317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164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651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769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787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051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171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1734a882cf6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1734a882cf6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927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549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1734a882cf6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1734a882cf6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22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926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860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596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0195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1734a882cf6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1734a882cf6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1734a882cf6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1734a882cf6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254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45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798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5" name="Google Shape;625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6" name="Google Shape;626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9" name="Google Shape;639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49" name="Google Shape;849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0" name="Google Shape;850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1" name="Google Shape;86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0" name="Google Shape;430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1" name="Google Shape;431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5" name="Google Shape;445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6" name="Google Shape;446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7" name="Google Shape;447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8" name="Google Shape;448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9" name="Google Shape;449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0" name="Google Shape;450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1" name="Google Shape;451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9" name="Google Shape;479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7" name="Google Shape;487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1" name="Google Shape;491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2" name="Google Shape;492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3" name="Google Shape;493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4" name="Google Shape;494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5" name="Google Shape;495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3" name="Google Shape;523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1" name="Google Shape;531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8" r:id="rId13"/>
    <p:sldLayoutId id="2147483669" r:id="rId14"/>
    <p:sldLayoutId id="2147483676" r:id="rId15"/>
    <p:sldLayoutId id="214748367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4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image" Target="../media/image28.jpg"/><Relationship Id="rId4" Type="http://schemas.openxmlformats.org/officeDocument/2006/relationships/image" Target="../media/image5.png"/><Relationship Id="rId9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2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sym typeface="Montserrat Black"/>
              </a:rPr>
              <a:t>합성데이터 기반 </a:t>
            </a:r>
            <a:br>
              <a:rPr lang="en-US" altLang="ko-KR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sym typeface="Montserrat Black"/>
              </a:rPr>
            </a:br>
            <a:r>
              <a:rPr lang="ko-KR" altLang="en-US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sym typeface="Montserrat Black"/>
              </a:rPr>
              <a:t>객체 탐지 </a:t>
            </a:r>
            <a:r>
              <a:rPr lang="en-US" altLang="ko-KR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sym typeface="Montserrat Black"/>
              </a:rPr>
              <a:t>AI </a:t>
            </a:r>
            <a:r>
              <a:rPr lang="ko-KR" altLang="en-US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sym typeface="Montserrat Black"/>
              </a:rPr>
              <a:t>경진대회</a:t>
            </a:r>
            <a:endParaRPr lang="en-US" sz="4800" dirty="0">
              <a:solidFill>
                <a:schemeClr val="dk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sym typeface="Montserrat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PROVIDED</a:t>
            </a:r>
            <a:endParaRPr dirty="0"/>
          </a:p>
        </p:txBody>
      </p:sp>
      <p:sp>
        <p:nvSpPr>
          <p:cNvPr id="1446" name="Google Shape;1446;p43"/>
          <p:cNvSpPr txBox="1">
            <a:spLocks noGrp="1"/>
          </p:cNvSpPr>
          <p:nvPr>
            <p:ph type="subTitle" idx="1"/>
          </p:nvPr>
        </p:nvSpPr>
        <p:spPr>
          <a:xfrm>
            <a:off x="156817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실제 데이터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총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3400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장의 이미지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48" name="Google Shape;1448;p43"/>
          <p:cNvSpPr txBox="1">
            <a:spLocks noGrp="1"/>
          </p:cNvSpPr>
          <p:nvPr>
            <p:ph type="subTitle" idx="3"/>
          </p:nvPr>
        </p:nvSpPr>
        <p:spPr>
          <a:xfrm>
            <a:off x="156817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Data</a:t>
            </a:r>
            <a:endParaRPr dirty="0"/>
          </a:p>
        </p:txBody>
      </p:sp>
      <p:sp>
        <p:nvSpPr>
          <p:cNvPr id="1451" name="Google Shape;1451;p43"/>
          <p:cNvSpPr/>
          <p:nvPr/>
        </p:nvSpPr>
        <p:spPr>
          <a:xfrm rot="5400000">
            <a:off x="2342928" y="1679964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1" name="Google Shape;1461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543;p78">
            <a:extLst>
              <a:ext uri="{FF2B5EF4-FFF2-40B4-BE49-F238E27FC236}">
                <a16:creationId xmlns:a16="http://schemas.microsoft.com/office/drawing/2014/main" id="{6D3ADC85-318F-14DF-126A-6BA3A01CF34A}"/>
              </a:ext>
            </a:extLst>
          </p:cNvPr>
          <p:cNvSpPr/>
          <p:nvPr/>
        </p:nvSpPr>
        <p:spPr>
          <a:xfrm>
            <a:off x="2614712" y="1862699"/>
            <a:ext cx="412532" cy="442237"/>
          </a:xfrm>
          <a:custGeom>
            <a:avLst/>
            <a:gdLst/>
            <a:ahLst/>
            <a:cxnLst/>
            <a:rect l="l" t="t" r="r" b="b"/>
            <a:pathLst>
              <a:path w="10895" h="11216" extrusionOk="0">
                <a:moveTo>
                  <a:pt x="5454" y="322"/>
                </a:moveTo>
                <a:cubicBezTo>
                  <a:pt x="5740" y="322"/>
                  <a:pt x="5954" y="548"/>
                  <a:pt x="5954" y="834"/>
                </a:cubicBezTo>
                <a:cubicBezTo>
                  <a:pt x="5954" y="1012"/>
                  <a:pt x="5871" y="1155"/>
                  <a:pt x="5716" y="1250"/>
                </a:cubicBezTo>
                <a:lnTo>
                  <a:pt x="5704" y="1262"/>
                </a:lnTo>
                <a:lnTo>
                  <a:pt x="5692" y="1262"/>
                </a:lnTo>
                <a:cubicBezTo>
                  <a:pt x="5680" y="1262"/>
                  <a:pt x="5680" y="1274"/>
                  <a:pt x="5656" y="1274"/>
                </a:cubicBezTo>
                <a:lnTo>
                  <a:pt x="5644" y="1274"/>
                </a:lnTo>
                <a:cubicBezTo>
                  <a:pt x="5644" y="1274"/>
                  <a:pt x="5632" y="1274"/>
                  <a:pt x="5632" y="1298"/>
                </a:cubicBezTo>
                <a:lnTo>
                  <a:pt x="5621" y="1298"/>
                </a:lnTo>
                <a:cubicBezTo>
                  <a:pt x="5597" y="1298"/>
                  <a:pt x="5597" y="1298"/>
                  <a:pt x="5585" y="1310"/>
                </a:cubicBezTo>
                <a:lnTo>
                  <a:pt x="5263" y="1310"/>
                </a:lnTo>
                <a:cubicBezTo>
                  <a:pt x="5240" y="1310"/>
                  <a:pt x="5240" y="1310"/>
                  <a:pt x="5228" y="1298"/>
                </a:cubicBezTo>
                <a:lnTo>
                  <a:pt x="5216" y="1298"/>
                </a:lnTo>
                <a:cubicBezTo>
                  <a:pt x="5216" y="1298"/>
                  <a:pt x="5204" y="1298"/>
                  <a:pt x="5204" y="1274"/>
                </a:cubicBezTo>
                <a:lnTo>
                  <a:pt x="5180" y="1274"/>
                </a:lnTo>
                <a:cubicBezTo>
                  <a:pt x="5168" y="1274"/>
                  <a:pt x="5168" y="1262"/>
                  <a:pt x="5156" y="1262"/>
                </a:cubicBezTo>
                <a:lnTo>
                  <a:pt x="5144" y="1262"/>
                </a:lnTo>
                <a:cubicBezTo>
                  <a:pt x="5144" y="1262"/>
                  <a:pt x="5120" y="1262"/>
                  <a:pt x="5120" y="1250"/>
                </a:cubicBezTo>
                <a:cubicBezTo>
                  <a:pt x="4989" y="1155"/>
                  <a:pt x="4882" y="1012"/>
                  <a:pt x="4882" y="834"/>
                </a:cubicBezTo>
                <a:cubicBezTo>
                  <a:pt x="4942" y="548"/>
                  <a:pt x="5168" y="322"/>
                  <a:pt x="5454" y="322"/>
                </a:cubicBezTo>
                <a:close/>
                <a:moveTo>
                  <a:pt x="5644" y="1631"/>
                </a:moveTo>
                <a:lnTo>
                  <a:pt x="5644" y="1834"/>
                </a:lnTo>
                <a:lnTo>
                  <a:pt x="5240" y="1834"/>
                </a:lnTo>
                <a:lnTo>
                  <a:pt x="5240" y="1631"/>
                </a:lnTo>
                <a:lnTo>
                  <a:pt x="5263" y="1631"/>
                </a:lnTo>
                <a:cubicBezTo>
                  <a:pt x="5275" y="1631"/>
                  <a:pt x="5287" y="1631"/>
                  <a:pt x="5287" y="1655"/>
                </a:cubicBezTo>
                <a:lnTo>
                  <a:pt x="5632" y="1655"/>
                </a:lnTo>
                <a:cubicBezTo>
                  <a:pt x="5621" y="1631"/>
                  <a:pt x="5632" y="1631"/>
                  <a:pt x="5644" y="1631"/>
                </a:cubicBezTo>
                <a:close/>
                <a:moveTo>
                  <a:pt x="7002" y="2143"/>
                </a:moveTo>
                <a:cubicBezTo>
                  <a:pt x="7418" y="2143"/>
                  <a:pt x="7799" y="2310"/>
                  <a:pt x="8085" y="2584"/>
                </a:cubicBezTo>
                <a:cubicBezTo>
                  <a:pt x="8335" y="2858"/>
                  <a:pt x="8680" y="3001"/>
                  <a:pt x="9050" y="3001"/>
                </a:cubicBezTo>
                <a:lnTo>
                  <a:pt x="10514" y="3001"/>
                </a:lnTo>
                <a:lnTo>
                  <a:pt x="10514" y="3334"/>
                </a:lnTo>
                <a:lnTo>
                  <a:pt x="9050" y="3334"/>
                </a:lnTo>
                <a:lnTo>
                  <a:pt x="9050" y="3346"/>
                </a:lnTo>
                <a:cubicBezTo>
                  <a:pt x="8597" y="3346"/>
                  <a:pt x="8180" y="3167"/>
                  <a:pt x="7859" y="2846"/>
                </a:cubicBezTo>
                <a:cubicBezTo>
                  <a:pt x="7645" y="2608"/>
                  <a:pt x="7323" y="2465"/>
                  <a:pt x="7002" y="2465"/>
                </a:cubicBezTo>
                <a:lnTo>
                  <a:pt x="3942" y="2465"/>
                </a:lnTo>
                <a:cubicBezTo>
                  <a:pt x="3573" y="2465"/>
                  <a:pt x="3227" y="2620"/>
                  <a:pt x="2977" y="2882"/>
                </a:cubicBezTo>
                <a:cubicBezTo>
                  <a:pt x="2715" y="3167"/>
                  <a:pt x="2311" y="3334"/>
                  <a:pt x="1894" y="3334"/>
                </a:cubicBezTo>
                <a:lnTo>
                  <a:pt x="370" y="3334"/>
                </a:lnTo>
                <a:lnTo>
                  <a:pt x="370" y="3001"/>
                </a:lnTo>
                <a:lnTo>
                  <a:pt x="1834" y="3001"/>
                </a:lnTo>
                <a:cubicBezTo>
                  <a:pt x="2203" y="3001"/>
                  <a:pt x="2549" y="2858"/>
                  <a:pt x="2799" y="2584"/>
                </a:cubicBezTo>
                <a:cubicBezTo>
                  <a:pt x="3073" y="2310"/>
                  <a:pt x="3477" y="2143"/>
                  <a:pt x="3894" y="2143"/>
                </a:cubicBezTo>
                <a:close/>
                <a:moveTo>
                  <a:pt x="1525" y="3894"/>
                </a:moveTo>
                <a:lnTo>
                  <a:pt x="2644" y="6382"/>
                </a:lnTo>
                <a:lnTo>
                  <a:pt x="406" y="6382"/>
                </a:lnTo>
                <a:lnTo>
                  <a:pt x="1525" y="3894"/>
                </a:lnTo>
                <a:close/>
                <a:moveTo>
                  <a:pt x="9371" y="3894"/>
                </a:moveTo>
                <a:lnTo>
                  <a:pt x="10478" y="6382"/>
                </a:lnTo>
                <a:lnTo>
                  <a:pt x="8252" y="6382"/>
                </a:lnTo>
                <a:lnTo>
                  <a:pt x="9371" y="3894"/>
                </a:lnTo>
                <a:close/>
                <a:moveTo>
                  <a:pt x="2739" y="6692"/>
                </a:moveTo>
                <a:cubicBezTo>
                  <a:pt x="2727" y="7335"/>
                  <a:pt x="2227" y="7847"/>
                  <a:pt x="1596" y="7847"/>
                </a:cubicBezTo>
                <a:lnTo>
                  <a:pt x="1477" y="7847"/>
                </a:lnTo>
                <a:cubicBezTo>
                  <a:pt x="858" y="7847"/>
                  <a:pt x="334" y="7335"/>
                  <a:pt x="334" y="6692"/>
                </a:cubicBezTo>
                <a:close/>
                <a:moveTo>
                  <a:pt x="10574" y="6692"/>
                </a:moveTo>
                <a:cubicBezTo>
                  <a:pt x="10574" y="7335"/>
                  <a:pt x="10050" y="7847"/>
                  <a:pt x="9431" y="7847"/>
                </a:cubicBezTo>
                <a:lnTo>
                  <a:pt x="9300" y="7847"/>
                </a:lnTo>
                <a:cubicBezTo>
                  <a:pt x="8680" y="7847"/>
                  <a:pt x="8157" y="7335"/>
                  <a:pt x="8157" y="6692"/>
                </a:cubicBezTo>
                <a:close/>
                <a:moveTo>
                  <a:pt x="7645" y="9585"/>
                </a:moveTo>
                <a:cubicBezTo>
                  <a:pt x="7728" y="9585"/>
                  <a:pt x="7811" y="9656"/>
                  <a:pt x="7811" y="9763"/>
                </a:cubicBezTo>
                <a:lnTo>
                  <a:pt x="7811" y="10049"/>
                </a:lnTo>
                <a:lnTo>
                  <a:pt x="4418" y="10049"/>
                </a:lnTo>
                <a:cubicBezTo>
                  <a:pt x="4335" y="10049"/>
                  <a:pt x="4263" y="10121"/>
                  <a:pt x="4263" y="10204"/>
                </a:cubicBezTo>
                <a:cubicBezTo>
                  <a:pt x="4263" y="10299"/>
                  <a:pt x="4335" y="10371"/>
                  <a:pt x="4418" y="10371"/>
                </a:cubicBezTo>
                <a:lnTo>
                  <a:pt x="8407" y="10371"/>
                </a:lnTo>
                <a:cubicBezTo>
                  <a:pt x="8514" y="10371"/>
                  <a:pt x="8585" y="10442"/>
                  <a:pt x="8585" y="10549"/>
                </a:cubicBezTo>
                <a:lnTo>
                  <a:pt x="8585" y="10906"/>
                </a:lnTo>
                <a:lnTo>
                  <a:pt x="2275" y="10906"/>
                </a:lnTo>
                <a:lnTo>
                  <a:pt x="2275" y="10549"/>
                </a:lnTo>
                <a:cubicBezTo>
                  <a:pt x="2275" y="10442"/>
                  <a:pt x="2358" y="10371"/>
                  <a:pt x="2453" y="10371"/>
                </a:cubicBezTo>
                <a:lnTo>
                  <a:pt x="3382" y="10371"/>
                </a:lnTo>
                <a:cubicBezTo>
                  <a:pt x="3465" y="10371"/>
                  <a:pt x="3549" y="10299"/>
                  <a:pt x="3549" y="10204"/>
                </a:cubicBezTo>
                <a:cubicBezTo>
                  <a:pt x="3549" y="10121"/>
                  <a:pt x="3465" y="10049"/>
                  <a:pt x="3382" y="10049"/>
                </a:cubicBezTo>
                <a:lnTo>
                  <a:pt x="3073" y="10049"/>
                </a:lnTo>
                <a:lnTo>
                  <a:pt x="3073" y="9763"/>
                </a:lnTo>
                <a:cubicBezTo>
                  <a:pt x="3073" y="9668"/>
                  <a:pt x="3144" y="9585"/>
                  <a:pt x="3251" y="9585"/>
                </a:cubicBezTo>
                <a:close/>
                <a:moveTo>
                  <a:pt x="5454" y="0"/>
                </a:moveTo>
                <a:cubicBezTo>
                  <a:pt x="4989" y="0"/>
                  <a:pt x="4632" y="369"/>
                  <a:pt x="4632" y="822"/>
                </a:cubicBezTo>
                <a:cubicBezTo>
                  <a:pt x="4632" y="1072"/>
                  <a:pt x="4751" y="1298"/>
                  <a:pt x="4930" y="1453"/>
                </a:cubicBezTo>
                <a:lnTo>
                  <a:pt x="4930" y="1810"/>
                </a:lnTo>
                <a:lnTo>
                  <a:pt x="3894" y="1810"/>
                </a:lnTo>
                <a:cubicBezTo>
                  <a:pt x="3382" y="1810"/>
                  <a:pt x="2906" y="2024"/>
                  <a:pt x="2584" y="2370"/>
                </a:cubicBezTo>
                <a:cubicBezTo>
                  <a:pt x="2382" y="2572"/>
                  <a:pt x="2120" y="2691"/>
                  <a:pt x="1834" y="2691"/>
                </a:cubicBezTo>
                <a:lnTo>
                  <a:pt x="346" y="2691"/>
                </a:lnTo>
                <a:cubicBezTo>
                  <a:pt x="179" y="2691"/>
                  <a:pt x="48" y="2822"/>
                  <a:pt x="48" y="2989"/>
                </a:cubicBezTo>
                <a:lnTo>
                  <a:pt x="48" y="3382"/>
                </a:lnTo>
                <a:cubicBezTo>
                  <a:pt x="48" y="3536"/>
                  <a:pt x="179" y="3679"/>
                  <a:pt x="346" y="3679"/>
                </a:cubicBezTo>
                <a:lnTo>
                  <a:pt x="1263" y="3679"/>
                </a:lnTo>
                <a:lnTo>
                  <a:pt x="1" y="6477"/>
                </a:lnTo>
                <a:lnTo>
                  <a:pt x="1" y="6489"/>
                </a:lnTo>
                <a:lnTo>
                  <a:pt x="1" y="6501"/>
                </a:lnTo>
                <a:lnTo>
                  <a:pt x="1" y="6513"/>
                </a:lnTo>
                <a:lnTo>
                  <a:pt x="1" y="6537"/>
                </a:lnTo>
                <a:lnTo>
                  <a:pt x="1" y="6692"/>
                </a:lnTo>
                <a:cubicBezTo>
                  <a:pt x="1" y="7501"/>
                  <a:pt x="656" y="8168"/>
                  <a:pt x="1477" y="8168"/>
                </a:cubicBezTo>
                <a:lnTo>
                  <a:pt x="1596" y="8168"/>
                </a:lnTo>
                <a:cubicBezTo>
                  <a:pt x="2406" y="8168"/>
                  <a:pt x="3073" y="7513"/>
                  <a:pt x="3073" y="6692"/>
                </a:cubicBezTo>
                <a:lnTo>
                  <a:pt x="3073" y="6537"/>
                </a:lnTo>
                <a:lnTo>
                  <a:pt x="3073" y="6513"/>
                </a:lnTo>
                <a:lnTo>
                  <a:pt x="3073" y="6501"/>
                </a:lnTo>
                <a:lnTo>
                  <a:pt x="3073" y="6489"/>
                </a:lnTo>
                <a:lnTo>
                  <a:pt x="3073" y="6477"/>
                </a:lnTo>
                <a:lnTo>
                  <a:pt x="1811" y="3679"/>
                </a:lnTo>
                <a:lnTo>
                  <a:pt x="1930" y="3679"/>
                </a:lnTo>
                <a:cubicBezTo>
                  <a:pt x="2430" y="3679"/>
                  <a:pt x="2906" y="3465"/>
                  <a:pt x="3239" y="3120"/>
                </a:cubicBezTo>
                <a:cubicBezTo>
                  <a:pt x="3430" y="2917"/>
                  <a:pt x="3692" y="2798"/>
                  <a:pt x="3977" y="2798"/>
                </a:cubicBezTo>
                <a:lnTo>
                  <a:pt x="4942" y="2798"/>
                </a:lnTo>
                <a:lnTo>
                  <a:pt x="4942" y="9251"/>
                </a:lnTo>
                <a:lnTo>
                  <a:pt x="3275" y="9251"/>
                </a:lnTo>
                <a:cubicBezTo>
                  <a:pt x="3013" y="9251"/>
                  <a:pt x="2787" y="9478"/>
                  <a:pt x="2787" y="9752"/>
                </a:cubicBezTo>
                <a:lnTo>
                  <a:pt x="2787" y="10025"/>
                </a:lnTo>
                <a:lnTo>
                  <a:pt x="2501" y="10025"/>
                </a:lnTo>
                <a:cubicBezTo>
                  <a:pt x="2227" y="10025"/>
                  <a:pt x="2001" y="10252"/>
                  <a:pt x="2001" y="10537"/>
                </a:cubicBezTo>
                <a:lnTo>
                  <a:pt x="2001" y="11061"/>
                </a:lnTo>
                <a:cubicBezTo>
                  <a:pt x="2001" y="11145"/>
                  <a:pt x="2072" y="11216"/>
                  <a:pt x="2168" y="11216"/>
                </a:cubicBezTo>
                <a:lnTo>
                  <a:pt x="8799" y="11216"/>
                </a:lnTo>
                <a:cubicBezTo>
                  <a:pt x="8895" y="11216"/>
                  <a:pt x="8966" y="11145"/>
                  <a:pt x="8966" y="11061"/>
                </a:cubicBezTo>
                <a:lnTo>
                  <a:pt x="8966" y="10537"/>
                </a:lnTo>
                <a:cubicBezTo>
                  <a:pt x="8966" y="10252"/>
                  <a:pt x="8740" y="10025"/>
                  <a:pt x="8454" y="10025"/>
                </a:cubicBezTo>
                <a:lnTo>
                  <a:pt x="8180" y="10025"/>
                </a:lnTo>
                <a:lnTo>
                  <a:pt x="8180" y="9752"/>
                </a:lnTo>
                <a:cubicBezTo>
                  <a:pt x="8180" y="9478"/>
                  <a:pt x="7954" y="9251"/>
                  <a:pt x="7680" y="9251"/>
                </a:cubicBezTo>
                <a:lnTo>
                  <a:pt x="5978" y="9251"/>
                </a:lnTo>
                <a:lnTo>
                  <a:pt x="5978" y="4572"/>
                </a:lnTo>
                <a:cubicBezTo>
                  <a:pt x="5978" y="4477"/>
                  <a:pt x="5894" y="4406"/>
                  <a:pt x="5811" y="4406"/>
                </a:cubicBezTo>
                <a:cubicBezTo>
                  <a:pt x="5716" y="4406"/>
                  <a:pt x="5644" y="4477"/>
                  <a:pt x="5644" y="4572"/>
                </a:cubicBezTo>
                <a:lnTo>
                  <a:pt x="5644" y="9251"/>
                </a:lnTo>
                <a:lnTo>
                  <a:pt x="5240" y="9251"/>
                </a:lnTo>
                <a:lnTo>
                  <a:pt x="5240" y="2798"/>
                </a:lnTo>
                <a:lnTo>
                  <a:pt x="5644" y="2798"/>
                </a:lnTo>
                <a:lnTo>
                  <a:pt x="5644" y="3536"/>
                </a:lnTo>
                <a:cubicBezTo>
                  <a:pt x="5644" y="3632"/>
                  <a:pt x="5716" y="3703"/>
                  <a:pt x="5811" y="3703"/>
                </a:cubicBezTo>
                <a:cubicBezTo>
                  <a:pt x="5894" y="3703"/>
                  <a:pt x="5978" y="3632"/>
                  <a:pt x="5978" y="3536"/>
                </a:cubicBezTo>
                <a:lnTo>
                  <a:pt x="5978" y="2798"/>
                </a:lnTo>
                <a:lnTo>
                  <a:pt x="7002" y="2798"/>
                </a:lnTo>
                <a:cubicBezTo>
                  <a:pt x="7240" y="2798"/>
                  <a:pt x="7466" y="2905"/>
                  <a:pt x="7621" y="3060"/>
                </a:cubicBezTo>
                <a:cubicBezTo>
                  <a:pt x="8002" y="3453"/>
                  <a:pt x="8502" y="3679"/>
                  <a:pt x="9050" y="3679"/>
                </a:cubicBezTo>
                <a:lnTo>
                  <a:pt x="9097" y="3679"/>
                </a:lnTo>
                <a:lnTo>
                  <a:pt x="7835" y="6477"/>
                </a:lnTo>
                <a:lnTo>
                  <a:pt x="7835" y="6489"/>
                </a:lnTo>
                <a:lnTo>
                  <a:pt x="7835" y="6501"/>
                </a:lnTo>
                <a:lnTo>
                  <a:pt x="7835" y="6513"/>
                </a:lnTo>
                <a:lnTo>
                  <a:pt x="7835" y="6537"/>
                </a:lnTo>
                <a:lnTo>
                  <a:pt x="7835" y="6692"/>
                </a:lnTo>
                <a:cubicBezTo>
                  <a:pt x="7835" y="7501"/>
                  <a:pt x="8490" y="8168"/>
                  <a:pt x="9311" y="8168"/>
                </a:cubicBezTo>
                <a:lnTo>
                  <a:pt x="9431" y="8168"/>
                </a:lnTo>
                <a:cubicBezTo>
                  <a:pt x="10228" y="8168"/>
                  <a:pt x="10895" y="7513"/>
                  <a:pt x="10895" y="6692"/>
                </a:cubicBezTo>
                <a:lnTo>
                  <a:pt x="10895" y="6537"/>
                </a:lnTo>
                <a:lnTo>
                  <a:pt x="10895" y="6513"/>
                </a:lnTo>
                <a:lnTo>
                  <a:pt x="10895" y="6501"/>
                </a:lnTo>
                <a:lnTo>
                  <a:pt x="10895" y="6489"/>
                </a:lnTo>
                <a:lnTo>
                  <a:pt x="10895" y="6465"/>
                </a:lnTo>
                <a:lnTo>
                  <a:pt x="9633" y="3667"/>
                </a:lnTo>
                <a:lnTo>
                  <a:pt x="10562" y="3667"/>
                </a:lnTo>
                <a:cubicBezTo>
                  <a:pt x="10716" y="3667"/>
                  <a:pt x="10859" y="3536"/>
                  <a:pt x="10859" y="3370"/>
                </a:cubicBezTo>
                <a:lnTo>
                  <a:pt x="10859" y="2989"/>
                </a:lnTo>
                <a:cubicBezTo>
                  <a:pt x="10859" y="2822"/>
                  <a:pt x="10716" y="2691"/>
                  <a:pt x="10562" y="2691"/>
                </a:cubicBezTo>
                <a:lnTo>
                  <a:pt x="9073" y="2691"/>
                </a:lnTo>
                <a:cubicBezTo>
                  <a:pt x="8788" y="2691"/>
                  <a:pt x="8514" y="2572"/>
                  <a:pt x="8323" y="2370"/>
                </a:cubicBezTo>
                <a:cubicBezTo>
                  <a:pt x="8002" y="2012"/>
                  <a:pt x="7502" y="1810"/>
                  <a:pt x="7014" y="1810"/>
                </a:cubicBezTo>
                <a:lnTo>
                  <a:pt x="5978" y="1810"/>
                </a:lnTo>
                <a:lnTo>
                  <a:pt x="5978" y="1453"/>
                </a:lnTo>
                <a:cubicBezTo>
                  <a:pt x="6156" y="1310"/>
                  <a:pt x="6275" y="1072"/>
                  <a:pt x="6275" y="822"/>
                </a:cubicBezTo>
                <a:cubicBezTo>
                  <a:pt x="6275" y="358"/>
                  <a:pt x="5894" y="0"/>
                  <a:pt x="5454" y="0"/>
                </a:cubicBezTo>
                <a:close/>
              </a:path>
            </a:pathLst>
          </a:cu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B08250-96D9-1AF4-1DBA-8D9ECC942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229" y="1712208"/>
            <a:ext cx="3621479" cy="203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18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Pre-Processing</a:t>
            </a:r>
            <a:endParaRPr dirty="0"/>
          </a:p>
        </p:txBody>
      </p:sp>
      <p:sp>
        <p:nvSpPr>
          <p:cNvPr id="1527" name="Google Shape;1527;p44"/>
          <p:cNvSpPr txBox="1">
            <a:spLocks noGrp="1"/>
          </p:cNvSpPr>
          <p:nvPr>
            <p:ph type="subTitle" idx="6"/>
          </p:nvPr>
        </p:nvSpPr>
        <p:spPr>
          <a:xfrm>
            <a:off x="3208813" y="3278351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Augmentation</a:t>
            </a:r>
            <a:endParaRPr dirty="0"/>
          </a:p>
        </p:txBody>
      </p:sp>
      <p:sp>
        <p:nvSpPr>
          <p:cNvPr id="1528" name="Google Shape;1528;p44"/>
          <p:cNvSpPr txBox="1">
            <a:spLocks noGrp="1"/>
          </p:cNvSpPr>
          <p:nvPr>
            <p:ph type="subTitle" idx="5"/>
          </p:nvPr>
        </p:nvSpPr>
        <p:spPr>
          <a:xfrm>
            <a:off x="3208813" y="1844951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Annotation Format Change</a:t>
            </a:r>
            <a:endParaRPr dirty="0"/>
          </a:p>
        </p:txBody>
      </p:sp>
      <p:sp>
        <p:nvSpPr>
          <p:cNvPr id="1529" name="Google Shape;1529;p44"/>
          <p:cNvSpPr txBox="1">
            <a:spLocks noGrp="1"/>
          </p:cNvSpPr>
          <p:nvPr>
            <p:ph type="subTitle" idx="1"/>
          </p:nvPr>
        </p:nvSpPr>
        <p:spPr>
          <a:xfrm>
            <a:off x="3208813" y="2302151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제공받은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Annotation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형식에 대한 변경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31" name="Google Shape;1531;p44"/>
          <p:cNvSpPr txBox="1">
            <a:spLocks noGrp="1"/>
          </p:cNvSpPr>
          <p:nvPr>
            <p:ph type="subTitle" idx="3"/>
          </p:nvPr>
        </p:nvSpPr>
        <p:spPr>
          <a:xfrm>
            <a:off x="3208813" y="3735551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증강을 통해 학습용 데이터 추가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534" name="Google Shape;1534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5" name="Google Shape;1535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7" name="Google Shape;1537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8" name="Google Shape;1538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0" name="Google Shape;1540;p4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1" name="Google Shape;1541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3" name="Google Shape;1543;p44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44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48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Annotation Format</a:t>
            </a:r>
            <a:br>
              <a:rPr lang="en-US" dirty="0"/>
            </a:br>
            <a:r>
              <a:rPr lang="en-US" dirty="0"/>
              <a:t>Change</a:t>
            </a:r>
            <a:endParaRPr dirty="0"/>
          </a:p>
        </p:txBody>
      </p:sp>
      <p:sp>
        <p:nvSpPr>
          <p:cNvPr id="1642" name="Google Shape;1642;p48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대회에서 제공하는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Annotation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파일의 형식이 기존 객체인식 모델에서 주로 사용하는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Annotation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형식에 맞춰 주기 위해 진행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644" name="Google Shape;1644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5" name="Google Shape;1645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8" name="Google Shape;1648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1" name="Google Shape;1651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3" name="Google Shape;1653;p4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4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648D2E-09F4-1030-8347-35E749212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466" y="1621417"/>
            <a:ext cx="3162741" cy="628738"/>
          </a:xfrm>
          <a:prstGeom prst="rect">
            <a:avLst/>
          </a:prstGeom>
        </p:spPr>
      </p:pic>
      <p:sp>
        <p:nvSpPr>
          <p:cNvPr id="11" name="Google Shape;1330;p39">
            <a:extLst>
              <a:ext uri="{FF2B5EF4-FFF2-40B4-BE49-F238E27FC236}">
                <a16:creationId xmlns:a16="http://schemas.microsoft.com/office/drawing/2014/main" id="{C90F5D2C-D5D2-341D-14E2-E4023114BCA7}"/>
              </a:ext>
            </a:extLst>
          </p:cNvPr>
          <p:cNvSpPr txBox="1">
            <a:spLocks/>
          </p:cNvSpPr>
          <p:nvPr/>
        </p:nvSpPr>
        <p:spPr>
          <a:xfrm>
            <a:off x="5531834" y="1158851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기존 </a:t>
            </a:r>
            <a:r>
              <a:rPr lang="en-US" altLang="ko-KR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Annotation</a:t>
            </a:r>
            <a:endParaRPr lang="en-US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Google Shape;1529;p44">
            <a:extLst>
              <a:ext uri="{FF2B5EF4-FFF2-40B4-BE49-F238E27FC236}">
                <a16:creationId xmlns:a16="http://schemas.microsoft.com/office/drawing/2014/main" id="{882A8983-A0B1-711A-A7D0-2700245DAEC6}"/>
              </a:ext>
            </a:extLst>
          </p:cNvPr>
          <p:cNvSpPr txBox="1">
            <a:spLocks/>
          </p:cNvSpPr>
          <p:nvPr/>
        </p:nvSpPr>
        <p:spPr>
          <a:xfrm>
            <a:off x="5274336" y="2255521"/>
            <a:ext cx="2595000" cy="39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 altLang="ko-KR" sz="9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Class_ID</a:t>
            </a:r>
            <a:r>
              <a:rPr lang="en-US" altLang="ko-KR" sz="9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x1 y1 x2 y1 x2 y2 x1 y1</a:t>
            </a:r>
            <a:endParaRPr lang="ko-KR" altLang="en-US" sz="9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26" name="Picture 2" descr="Object Detection Label bbox 좌표(COCO, YOLO, KITTI)">
            <a:extLst>
              <a:ext uri="{FF2B5EF4-FFF2-40B4-BE49-F238E27FC236}">
                <a16:creationId xmlns:a16="http://schemas.microsoft.com/office/drawing/2014/main" id="{DE676696-8C5D-3C23-0D91-838E29232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53" y="2730449"/>
            <a:ext cx="1920001" cy="15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817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48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Annotation Format</a:t>
            </a:r>
            <a:br>
              <a:rPr lang="en-US" dirty="0"/>
            </a:br>
            <a:r>
              <a:rPr lang="en-US" dirty="0"/>
              <a:t>Change</a:t>
            </a:r>
            <a:endParaRPr dirty="0"/>
          </a:p>
        </p:txBody>
      </p:sp>
      <p:sp>
        <p:nvSpPr>
          <p:cNvPr id="1642" name="Google Shape;1642;p48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대회에서 제공하는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Annotation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파일의 형식이 기존 객체인식 모델에서 주로 사용하는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Annotation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형식에 맞춰 주기 위해 진행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644" name="Google Shape;1644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5" name="Google Shape;1645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8" name="Google Shape;1648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1" name="Google Shape;1651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3" name="Google Shape;1653;p4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4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BE3D11-689B-0E81-A223-3E1DB0569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9643" y="1717388"/>
            <a:ext cx="2019582" cy="619211"/>
          </a:xfrm>
          <a:prstGeom prst="rect">
            <a:avLst/>
          </a:prstGeom>
        </p:spPr>
      </p:pic>
      <p:sp>
        <p:nvSpPr>
          <p:cNvPr id="12" name="Google Shape;1330;p39">
            <a:extLst>
              <a:ext uri="{FF2B5EF4-FFF2-40B4-BE49-F238E27FC236}">
                <a16:creationId xmlns:a16="http://schemas.microsoft.com/office/drawing/2014/main" id="{E33A4B35-B5D0-8017-0F42-4BB85F245602}"/>
              </a:ext>
            </a:extLst>
          </p:cNvPr>
          <p:cNvSpPr txBox="1">
            <a:spLocks/>
          </p:cNvSpPr>
          <p:nvPr/>
        </p:nvSpPr>
        <p:spPr>
          <a:xfrm>
            <a:off x="5524236" y="125925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변경한 </a:t>
            </a:r>
            <a:r>
              <a:rPr lang="en-US" altLang="ko-KR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Annotation</a:t>
            </a:r>
            <a:endParaRPr lang="en-US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" name="Google Shape;1529;p44">
            <a:extLst>
              <a:ext uri="{FF2B5EF4-FFF2-40B4-BE49-F238E27FC236}">
                <a16:creationId xmlns:a16="http://schemas.microsoft.com/office/drawing/2014/main" id="{A2C983AA-1126-1747-F3DA-2B2F4E251E0E}"/>
              </a:ext>
            </a:extLst>
          </p:cNvPr>
          <p:cNvSpPr txBox="1">
            <a:spLocks/>
          </p:cNvSpPr>
          <p:nvPr/>
        </p:nvSpPr>
        <p:spPr>
          <a:xfrm>
            <a:off x="5281934" y="2327556"/>
            <a:ext cx="2595000" cy="39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 altLang="ko-KR" sz="9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Class_ID</a:t>
            </a:r>
            <a:r>
              <a:rPr lang="en-US" altLang="ko-KR" sz="9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x y w h</a:t>
            </a:r>
          </a:p>
          <a:p>
            <a:pPr marL="0" indent="0" algn="ctr"/>
            <a:r>
              <a:rPr lang="en-US" altLang="ko-KR" sz="9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(YOLO Data Format)</a:t>
            </a:r>
            <a:endParaRPr lang="ko-KR" altLang="en-US" sz="9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050" name="Picture 2" descr="Object Detection] bounding box coordinates 설명과 pytorch 구현">
            <a:extLst>
              <a:ext uri="{FF2B5EF4-FFF2-40B4-BE49-F238E27FC236}">
                <a16:creationId xmlns:a16="http://schemas.microsoft.com/office/drawing/2014/main" id="{CE9D00DD-9717-F634-34DE-D1A07F910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425" y="2846090"/>
            <a:ext cx="3754218" cy="172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563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48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AUGMETATION</a:t>
            </a:r>
            <a:endParaRPr dirty="0"/>
          </a:p>
        </p:txBody>
      </p:sp>
      <p:sp>
        <p:nvSpPr>
          <p:cNvPr id="1642" name="Google Shape;1642;p48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대회에서 제공하는 학습용 데이터와 테스트 데이터의 비율이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2:1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비율을 갖고 있어 학습용 데이터의 양 증가를 위해 데이터 증강 진행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644" name="Google Shape;1644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5" name="Google Shape;1645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8" name="Google Shape;1648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1" name="Google Shape;1651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3" name="Google Shape;1653;p4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4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FA85393-7901-A747-F0C5-CB485A360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9353" y="514976"/>
            <a:ext cx="3492547" cy="18917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E48075-F71B-FDBC-22E7-FAFAA79224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195" y="2562502"/>
            <a:ext cx="1761634" cy="954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5C7A30-B271-6018-62FC-904994C46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0024" y="2562502"/>
            <a:ext cx="1761631" cy="9542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844D82-6712-59E5-44C0-18E5B0DF0E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1195" y="3561394"/>
            <a:ext cx="1761634" cy="9542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5F9130-DFD9-2144-1D44-FE93C19522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0023" y="3582449"/>
            <a:ext cx="1761631" cy="95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2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533962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객체인식 모델에 선정 및 선정된 모델의 논문 리뷰</a:t>
            </a:r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모델 선정 및 논문 리뷰</a:t>
            </a:r>
            <a:endParaRPr lang="en-US" altLang="ko-KR" sz="4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5661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Model do I use?</a:t>
            </a:r>
            <a:endParaRPr dirty="0"/>
          </a:p>
        </p:txBody>
      </p:sp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1" name="Google Shape;1461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0632049-CC34-4494-A35E-0A5F1D08B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006" y="1347548"/>
            <a:ext cx="8455988" cy="3030926"/>
          </a:xfrm>
          <a:prstGeom prst="rect">
            <a:avLst/>
          </a:prstGeom>
        </p:spPr>
      </p:pic>
      <p:sp>
        <p:nvSpPr>
          <p:cNvPr id="35" name="Google Shape;1562;p45">
            <a:extLst>
              <a:ext uri="{FF2B5EF4-FFF2-40B4-BE49-F238E27FC236}">
                <a16:creationId xmlns:a16="http://schemas.microsoft.com/office/drawing/2014/main" id="{ABB7B850-C5C2-ECC4-A000-C1A92D5CFFBA}"/>
              </a:ext>
            </a:extLst>
          </p:cNvPr>
          <p:cNvSpPr txBox="1"/>
          <p:nvPr/>
        </p:nvSpPr>
        <p:spPr>
          <a:xfrm>
            <a:off x="2121195" y="4504234"/>
            <a:ext cx="49016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ontserrat"/>
                <a:sym typeface="Montserrat"/>
              </a:rPr>
              <a:t>COCO </a:t>
            </a:r>
            <a:r>
              <a:rPr lang="ko-KR" altLang="en-US" dirty="0">
                <a:solidFill>
                  <a:schemeClr val="dk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ontserrat"/>
                <a:sym typeface="Montserrat"/>
              </a:rPr>
              <a:t>데이터셋에 대한 </a:t>
            </a:r>
            <a:r>
              <a:rPr lang="en-US" altLang="ko-KR" dirty="0">
                <a:solidFill>
                  <a:schemeClr val="dk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ontserrat"/>
                <a:sym typeface="Montserrat"/>
              </a:rPr>
              <a:t>SOTA</a:t>
            </a:r>
            <a:r>
              <a:rPr lang="ko-KR" altLang="en-US" dirty="0">
                <a:solidFill>
                  <a:schemeClr val="dk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ontserrat"/>
                <a:sym typeface="Montserrat"/>
              </a:rPr>
              <a:t>를 달성한 </a:t>
            </a:r>
            <a:endParaRPr lang="en-US" altLang="ko-KR" dirty="0">
              <a:solidFill>
                <a:schemeClr val="dk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ontserrat"/>
                <a:sym typeface="Montserrat"/>
              </a:rPr>
              <a:t>Object Detection </a:t>
            </a:r>
            <a:r>
              <a:rPr lang="ko-KR" altLang="en-US" dirty="0">
                <a:solidFill>
                  <a:schemeClr val="dk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ontserrat"/>
                <a:sym typeface="Montserrat"/>
              </a:rPr>
              <a:t>모델들의 타임 라인</a:t>
            </a:r>
            <a:endParaRPr dirty="0">
              <a:solidFill>
                <a:schemeClr val="dk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97008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48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r>
              <a:rPr lang="en-US" baseline="30000" dirty="0" err="1"/>
              <a:t>st</a:t>
            </a:r>
            <a:br>
              <a:rPr lang="en-US" dirty="0"/>
            </a:br>
            <a:r>
              <a:rPr lang="en" dirty="0"/>
              <a:t>USED</a:t>
            </a:r>
            <a:br>
              <a:rPr lang="en" dirty="0"/>
            </a:br>
            <a:r>
              <a:rPr lang="en" dirty="0"/>
              <a:t>MODEL</a:t>
            </a:r>
            <a:endParaRPr dirty="0"/>
          </a:p>
        </p:txBody>
      </p:sp>
      <p:sp>
        <p:nvSpPr>
          <p:cNvPr id="1642" name="Google Shape;1642;p48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CNN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기반 객체 탐지 모델 중 널리 알려진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YOLO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시리즈 중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YOLO v7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644" name="Google Shape;1644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5" name="Google Shape;1645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8" name="Google Shape;1648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1" name="Google Shape;1651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3" name="Google Shape;1653;p4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4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Picture 10" descr="How to Train a Custom Object Detection Model with YOLOv7? -">
            <a:extLst>
              <a:ext uri="{FF2B5EF4-FFF2-40B4-BE49-F238E27FC236}">
                <a16:creationId xmlns:a16="http://schemas.microsoft.com/office/drawing/2014/main" id="{EB50C7A5-B0A6-896A-90E1-A3DF182E6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789" y="1625274"/>
            <a:ext cx="3277981" cy="184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5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YOLOv7?</a:t>
            </a:r>
            <a:endParaRPr dirty="0"/>
          </a:p>
        </p:txBody>
      </p:sp>
      <p:sp>
        <p:nvSpPr>
          <p:cNvPr id="1857" name="Google Shape;1857;p53"/>
          <p:cNvSpPr txBox="1">
            <a:spLocks noGrp="1"/>
          </p:cNvSpPr>
          <p:nvPr>
            <p:ph type="subTitle" idx="1"/>
          </p:nvPr>
        </p:nvSpPr>
        <p:spPr>
          <a:xfrm>
            <a:off x="582515" y="1374992"/>
            <a:ext cx="4943807" cy="3384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YOLO(You Only Look Once)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시리즈의 최신 버전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간결성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YOLO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구조가 다른 알고리즘에 비해 비교적 간단하며 이해하기 쉽고 사용자 정의가 편리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높은 정확성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YOLO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는 경쟁력 있는 정확성을 보여준 바 있으며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실제로 객체 탐지에서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SOTA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달성한 사례가 있음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유연성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사용자 정의 데이터셋에 대해 학습이 가능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위와 같은 개선점 및 특징으로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YOLOv7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사용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861" name="Google Shape;1861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62" name="Google Shape;186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7" name="Google Shape;1867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53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5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593461" y="300170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53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2768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5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YOLOv7?</a:t>
            </a:r>
            <a:endParaRPr dirty="0"/>
          </a:p>
        </p:txBody>
      </p:sp>
      <p:sp>
        <p:nvSpPr>
          <p:cNvPr id="1857" name="Google Shape;1857;p53"/>
          <p:cNvSpPr txBox="1">
            <a:spLocks noGrp="1"/>
          </p:cNvSpPr>
          <p:nvPr>
            <p:ph type="subTitle" idx="1"/>
          </p:nvPr>
        </p:nvSpPr>
        <p:spPr>
          <a:xfrm>
            <a:off x="582515" y="1374992"/>
            <a:ext cx="4943807" cy="3384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YOLO(You Only Look Once)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시리즈의 최신 버전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Multi-scale Object detection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다양한 크기의 객체를 정확하게 탐지 가능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이를 통해 작은 객체 및 큰 객체 모두를 식별하는 능력 향상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정확도 개선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이전 버전에 비해 객체 감지의 정확도 개선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Backbone Network</a:t>
            </a:r>
          </a:p>
          <a:p>
            <a:pPr marL="139700" indent="0">
              <a:buSzPts val="1400"/>
              <a:buNone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YOLO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구조가 다른 알고리즘에 비해 비교적 간단하여 이해하기 쉽고 사용자 정의하기 편리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위와 같은 개선점 및 특징으로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YOLOv7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사용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861" name="Google Shape;1861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62" name="Google Shape;186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7" name="Google Shape;1867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53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5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593461" y="300170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53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423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76" name="Google Shape;1276;p37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대회 참가 목적</a:t>
            </a:r>
            <a:endParaRPr lang="en-US" altLang="ko-KR" sz="11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전체 과정에 대한 요약</a:t>
            </a:r>
            <a:endParaRPr sz="11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77" name="Google Shape;1277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개요</a:t>
            </a:r>
            <a:endParaRPr sz="2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제공된 데이터에 대한 파악</a:t>
            </a:r>
            <a:endParaRPr lang="en-US" altLang="ko-KR" sz="12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</a:t>
            </a:r>
            <a:r>
              <a:rPr lang="ko-KR" altLang="en-US" sz="12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전처리</a:t>
            </a:r>
            <a:endParaRPr sz="12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80" name="Google Shape;1280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1" name="Google Shape;1281;p37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파악 및 </a:t>
            </a:r>
            <a:r>
              <a:rPr lang="ko-KR" altLang="en-US" sz="2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전처리</a:t>
            </a:r>
            <a:endParaRPr sz="2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객체인식 모델에 선정</a:t>
            </a:r>
            <a:endParaRPr lang="en-US" altLang="ko-KR" sz="12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선정된 모델의 논문 리뷰</a:t>
            </a:r>
            <a:endParaRPr sz="12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83" name="Google Shape;1283;p37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84" name="Google Shape;1284;p37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모델 선정 및 논문 리뷰</a:t>
            </a:r>
            <a:endParaRPr lang="en-US" sz="2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75878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모델의 학습 결과 확인</a:t>
            </a:r>
            <a:endParaRPr lang="en-US" altLang="ko-KR" sz="12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학습된 모델을 통한 대회 성적 확인</a:t>
            </a:r>
            <a:endParaRPr sz="12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86" name="Google Shape;1286;p37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7" name="Google Shape;1287;p37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모델 훈련 결과 및 대회 성적</a:t>
            </a:r>
          </a:p>
        </p:txBody>
      </p:sp>
      <p:grpSp>
        <p:nvGrpSpPr>
          <p:cNvPr id="1291" name="Google Shape;1291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2" name="Google Shape;129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5" name="Google Shape;129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7" name="Google Shape;1297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4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4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4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46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46"/>
          <p:cNvSpPr txBox="1">
            <a:spLocks noGrp="1"/>
          </p:cNvSpPr>
          <p:nvPr>
            <p:ph type="title"/>
          </p:nvPr>
        </p:nvSpPr>
        <p:spPr>
          <a:xfrm>
            <a:off x="1231740" y="1460863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PAPER REVIEW</a:t>
            </a:r>
            <a:endParaRPr dirty="0"/>
          </a:p>
        </p:txBody>
      </p:sp>
      <p:sp>
        <p:nvSpPr>
          <p:cNvPr id="1603" name="Google Shape;1603;p46"/>
          <p:cNvSpPr txBox="1">
            <a:spLocks noGrp="1"/>
          </p:cNvSpPr>
          <p:nvPr>
            <p:ph type="subTitle" idx="1"/>
          </p:nvPr>
        </p:nvSpPr>
        <p:spPr>
          <a:xfrm>
            <a:off x="713218" y="3267706"/>
            <a:ext cx="7613045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ko-KR" b="1" i="0" dirty="0">
                <a:effectLst/>
                <a:latin typeface="Noto Sans KR"/>
              </a:rPr>
              <a:t>YOLOv7: Trainable bag-of-freebies sets new state-of-the-art for real-time object detectors</a:t>
            </a:r>
            <a:endParaRPr lang="en-US" altLang="ko-KR" b="0" i="0" dirty="0">
              <a:effectLst/>
              <a:latin typeface="Noto Sans KR"/>
            </a:endParaRPr>
          </a:p>
        </p:txBody>
      </p:sp>
      <p:grpSp>
        <p:nvGrpSpPr>
          <p:cNvPr id="1604" name="Google Shape;1604;p46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605" name="Google Shape;1605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7" name="Google Shape;1607;p46"/>
          <p:cNvGrpSpPr/>
          <p:nvPr/>
        </p:nvGrpSpPr>
        <p:grpSpPr>
          <a:xfrm>
            <a:off x="4889800" y="4015138"/>
            <a:ext cx="76825" cy="76800"/>
            <a:chOff x="3104875" y="1099400"/>
            <a:chExt cx="76825" cy="76800"/>
          </a:xfrm>
        </p:grpSpPr>
        <p:sp>
          <p:nvSpPr>
            <p:cNvPr id="1608" name="Google Shape;1608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0" name="Google Shape;1610;p46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611" name="Google Shape;1611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Architecture</a:t>
            </a:r>
            <a:endParaRPr dirty="0"/>
          </a:p>
        </p:txBody>
      </p:sp>
      <p:sp>
        <p:nvSpPr>
          <p:cNvPr id="1448" name="Google Shape;1448;p43"/>
          <p:cNvSpPr txBox="1">
            <a:spLocks noGrp="1"/>
          </p:cNvSpPr>
          <p:nvPr>
            <p:ph type="subTitle" idx="3"/>
          </p:nvPr>
        </p:nvSpPr>
        <p:spPr>
          <a:xfrm>
            <a:off x="2344230" y="4065082"/>
            <a:ext cx="4455539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Model scaling for concatenation-based models</a:t>
            </a:r>
            <a:endParaRPr sz="18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49" name="Google Shape;1449;p43"/>
          <p:cNvSpPr txBox="1">
            <a:spLocks noGrp="1"/>
          </p:cNvSpPr>
          <p:nvPr>
            <p:ph type="subTitle" idx="4"/>
          </p:nvPr>
        </p:nvSpPr>
        <p:spPr>
          <a:xfrm>
            <a:off x="2406497" y="2240272"/>
            <a:ext cx="4155684" cy="6629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Extended Efficient Layer Aggregation Network</a:t>
            </a:r>
            <a:endParaRPr sz="1800" dirty="0"/>
          </a:p>
        </p:txBody>
      </p:sp>
      <p:sp>
        <p:nvSpPr>
          <p:cNvPr id="1450" name="Google Shape;1450;p43"/>
          <p:cNvSpPr/>
          <p:nvPr/>
        </p:nvSpPr>
        <p:spPr>
          <a:xfrm rot="5400000">
            <a:off x="4006289" y="1245672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43"/>
          <p:cNvSpPr/>
          <p:nvPr/>
        </p:nvSpPr>
        <p:spPr>
          <a:xfrm rot="5400000">
            <a:off x="4006289" y="296697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1" name="Google Shape;1461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2434;p64">
            <a:extLst>
              <a:ext uri="{FF2B5EF4-FFF2-40B4-BE49-F238E27FC236}">
                <a16:creationId xmlns:a16="http://schemas.microsoft.com/office/drawing/2014/main" id="{01640C89-2361-2EB4-8919-7734EA1DA9E1}"/>
              </a:ext>
            </a:extLst>
          </p:cNvPr>
          <p:cNvGrpSpPr/>
          <p:nvPr/>
        </p:nvGrpSpPr>
        <p:grpSpPr>
          <a:xfrm>
            <a:off x="4221028" y="1384180"/>
            <a:ext cx="526621" cy="536645"/>
            <a:chOff x="1230449" y="2288393"/>
            <a:chExt cx="590713" cy="601957"/>
          </a:xfrm>
        </p:grpSpPr>
        <p:sp>
          <p:nvSpPr>
            <p:cNvPr id="9" name="Google Shape;2435;p64">
              <a:extLst>
                <a:ext uri="{FF2B5EF4-FFF2-40B4-BE49-F238E27FC236}">
                  <a16:creationId xmlns:a16="http://schemas.microsoft.com/office/drawing/2014/main" id="{BBF1A799-5654-8CA4-3862-02533BD2814D}"/>
                </a:ext>
              </a:extLst>
            </p:cNvPr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36;p64">
              <a:extLst>
                <a:ext uri="{FF2B5EF4-FFF2-40B4-BE49-F238E27FC236}">
                  <a16:creationId xmlns:a16="http://schemas.microsoft.com/office/drawing/2014/main" id="{DDDDD108-4C66-C0AF-CE7A-F853EC8C5C4E}"/>
                </a:ext>
              </a:extLst>
            </p:cNvPr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37;p64">
              <a:extLst>
                <a:ext uri="{FF2B5EF4-FFF2-40B4-BE49-F238E27FC236}">
                  <a16:creationId xmlns:a16="http://schemas.microsoft.com/office/drawing/2014/main" id="{F6B4F61B-5535-C38F-3001-01B01E69DEF2}"/>
                </a:ext>
              </a:extLst>
            </p:cNvPr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38;p64">
              <a:extLst>
                <a:ext uri="{FF2B5EF4-FFF2-40B4-BE49-F238E27FC236}">
                  <a16:creationId xmlns:a16="http://schemas.microsoft.com/office/drawing/2014/main" id="{8428C26C-9FF5-3FF7-81E5-6A4E2093C5CA}"/>
                </a:ext>
              </a:extLst>
            </p:cNvPr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39;p64">
              <a:extLst>
                <a:ext uri="{FF2B5EF4-FFF2-40B4-BE49-F238E27FC236}">
                  <a16:creationId xmlns:a16="http://schemas.microsoft.com/office/drawing/2014/main" id="{94F4DB0E-FC4E-23C4-E08B-494CF7E72D5D}"/>
                </a:ext>
              </a:extLst>
            </p:cNvPr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40;p64">
              <a:extLst>
                <a:ext uri="{FF2B5EF4-FFF2-40B4-BE49-F238E27FC236}">
                  <a16:creationId xmlns:a16="http://schemas.microsoft.com/office/drawing/2014/main" id="{B0CE2942-6090-A466-B86C-B28B180CFD05}"/>
                </a:ext>
              </a:extLst>
            </p:cNvPr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41;p64">
              <a:extLst>
                <a:ext uri="{FF2B5EF4-FFF2-40B4-BE49-F238E27FC236}">
                  <a16:creationId xmlns:a16="http://schemas.microsoft.com/office/drawing/2014/main" id="{370ACA0F-46F0-C88F-4B2A-F8006AA071B2}"/>
                </a:ext>
              </a:extLst>
            </p:cNvPr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42;p64">
              <a:extLst>
                <a:ext uri="{FF2B5EF4-FFF2-40B4-BE49-F238E27FC236}">
                  <a16:creationId xmlns:a16="http://schemas.microsoft.com/office/drawing/2014/main" id="{0D9299F0-192E-5E88-1C67-6C2B608DF644}"/>
                </a:ext>
              </a:extLst>
            </p:cNvPr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43;p64">
              <a:extLst>
                <a:ext uri="{FF2B5EF4-FFF2-40B4-BE49-F238E27FC236}">
                  <a16:creationId xmlns:a16="http://schemas.microsoft.com/office/drawing/2014/main" id="{66319FA7-482E-DE80-D28C-1113E3043445}"/>
                </a:ext>
              </a:extLst>
            </p:cNvPr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44;p64">
              <a:extLst>
                <a:ext uri="{FF2B5EF4-FFF2-40B4-BE49-F238E27FC236}">
                  <a16:creationId xmlns:a16="http://schemas.microsoft.com/office/drawing/2014/main" id="{4F8B3F2F-C955-9900-7B27-86CD2ADF0858}"/>
                </a:ext>
              </a:extLst>
            </p:cNvPr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45;p64">
              <a:extLst>
                <a:ext uri="{FF2B5EF4-FFF2-40B4-BE49-F238E27FC236}">
                  <a16:creationId xmlns:a16="http://schemas.microsoft.com/office/drawing/2014/main" id="{AA9C3D0C-89A3-237A-5488-DEAD06636841}"/>
                </a:ext>
              </a:extLst>
            </p:cNvPr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46;p64">
              <a:extLst>
                <a:ext uri="{FF2B5EF4-FFF2-40B4-BE49-F238E27FC236}">
                  <a16:creationId xmlns:a16="http://schemas.microsoft.com/office/drawing/2014/main" id="{3F4E1FA7-82A6-B4E1-4F2F-E65CF09A3337}"/>
                </a:ext>
              </a:extLst>
            </p:cNvPr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47;p64">
              <a:extLst>
                <a:ext uri="{FF2B5EF4-FFF2-40B4-BE49-F238E27FC236}">
                  <a16:creationId xmlns:a16="http://schemas.microsoft.com/office/drawing/2014/main" id="{8659B58C-932F-C1B0-8517-A2AA745AD95B}"/>
                </a:ext>
              </a:extLst>
            </p:cNvPr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448;p64">
            <a:extLst>
              <a:ext uri="{FF2B5EF4-FFF2-40B4-BE49-F238E27FC236}">
                <a16:creationId xmlns:a16="http://schemas.microsoft.com/office/drawing/2014/main" id="{0DB6233C-D9D6-4D23-67A5-F154DEC4292F}"/>
              </a:ext>
            </a:extLst>
          </p:cNvPr>
          <p:cNvGrpSpPr/>
          <p:nvPr/>
        </p:nvGrpSpPr>
        <p:grpSpPr>
          <a:xfrm>
            <a:off x="4229795" y="3115350"/>
            <a:ext cx="536704" cy="531854"/>
            <a:chOff x="1919172" y="2291080"/>
            <a:chExt cx="602023" cy="596584"/>
          </a:xfrm>
        </p:grpSpPr>
        <p:sp>
          <p:nvSpPr>
            <p:cNvPr id="23" name="Google Shape;2449;p64">
              <a:extLst>
                <a:ext uri="{FF2B5EF4-FFF2-40B4-BE49-F238E27FC236}">
                  <a16:creationId xmlns:a16="http://schemas.microsoft.com/office/drawing/2014/main" id="{3ADD6BCA-A615-1C43-6AF8-6616BD8FD234}"/>
                </a:ext>
              </a:extLst>
            </p:cNvPr>
            <p:cNvSpPr/>
            <p:nvPr/>
          </p:nvSpPr>
          <p:spPr>
            <a:xfrm>
              <a:off x="1919172" y="2291080"/>
              <a:ext cx="602023" cy="596584"/>
            </a:xfrm>
            <a:custGeom>
              <a:avLst/>
              <a:gdLst/>
              <a:ahLst/>
              <a:cxnLst/>
              <a:rect l="l" t="t" r="r" b="b"/>
              <a:pathLst>
                <a:path w="18151" h="17987" extrusionOk="0">
                  <a:moveTo>
                    <a:pt x="6622" y="532"/>
                  </a:moveTo>
                  <a:lnTo>
                    <a:pt x="6622" y="1042"/>
                  </a:lnTo>
                  <a:lnTo>
                    <a:pt x="5310" y="1042"/>
                  </a:lnTo>
                  <a:lnTo>
                    <a:pt x="5310" y="532"/>
                  </a:lnTo>
                  <a:close/>
                  <a:moveTo>
                    <a:pt x="533" y="16410"/>
                  </a:moveTo>
                  <a:lnTo>
                    <a:pt x="1578" y="17455"/>
                  </a:lnTo>
                  <a:lnTo>
                    <a:pt x="621" y="17455"/>
                  </a:lnTo>
                  <a:cubicBezTo>
                    <a:pt x="573" y="17455"/>
                    <a:pt x="533" y="17415"/>
                    <a:pt x="533" y="17367"/>
                  </a:cubicBezTo>
                  <a:lnTo>
                    <a:pt x="533" y="16410"/>
                  </a:lnTo>
                  <a:close/>
                  <a:moveTo>
                    <a:pt x="17530" y="532"/>
                  </a:moveTo>
                  <a:cubicBezTo>
                    <a:pt x="17577" y="532"/>
                    <a:pt x="17619" y="572"/>
                    <a:pt x="17619" y="620"/>
                  </a:cubicBezTo>
                  <a:lnTo>
                    <a:pt x="17619" y="3452"/>
                  </a:lnTo>
                  <a:lnTo>
                    <a:pt x="17494" y="3452"/>
                  </a:lnTo>
                  <a:cubicBezTo>
                    <a:pt x="17064" y="3452"/>
                    <a:pt x="16714" y="3802"/>
                    <a:pt x="16714" y="4232"/>
                  </a:cubicBezTo>
                  <a:cubicBezTo>
                    <a:pt x="16715" y="4663"/>
                    <a:pt x="17064" y="5013"/>
                    <a:pt x="17494" y="5013"/>
                  </a:cubicBezTo>
                  <a:lnTo>
                    <a:pt x="17619" y="5013"/>
                  </a:lnTo>
                  <a:lnTo>
                    <a:pt x="17619" y="5545"/>
                  </a:lnTo>
                  <a:lnTo>
                    <a:pt x="17211" y="5545"/>
                  </a:lnTo>
                  <a:cubicBezTo>
                    <a:pt x="16869" y="5545"/>
                    <a:pt x="16591" y="5823"/>
                    <a:pt x="16591" y="6165"/>
                  </a:cubicBezTo>
                  <a:lnTo>
                    <a:pt x="16591" y="12832"/>
                  </a:lnTo>
                  <a:cubicBezTo>
                    <a:pt x="16591" y="12979"/>
                    <a:pt x="16710" y="13098"/>
                    <a:pt x="16857" y="13098"/>
                  </a:cubicBezTo>
                  <a:cubicBezTo>
                    <a:pt x="17004" y="13098"/>
                    <a:pt x="17123" y="12979"/>
                    <a:pt x="17123" y="12832"/>
                  </a:cubicBezTo>
                  <a:lnTo>
                    <a:pt x="17123" y="6165"/>
                  </a:lnTo>
                  <a:cubicBezTo>
                    <a:pt x="17123" y="6117"/>
                    <a:pt x="17163" y="6076"/>
                    <a:pt x="17211" y="6076"/>
                  </a:cubicBezTo>
                  <a:lnTo>
                    <a:pt x="17619" y="6076"/>
                  </a:lnTo>
                  <a:lnTo>
                    <a:pt x="17619" y="16391"/>
                  </a:lnTo>
                  <a:lnTo>
                    <a:pt x="17211" y="16391"/>
                  </a:lnTo>
                  <a:cubicBezTo>
                    <a:pt x="17163" y="16391"/>
                    <a:pt x="17123" y="16351"/>
                    <a:pt x="17123" y="16303"/>
                  </a:cubicBezTo>
                  <a:lnTo>
                    <a:pt x="17123" y="14392"/>
                  </a:lnTo>
                  <a:cubicBezTo>
                    <a:pt x="17123" y="14245"/>
                    <a:pt x="17004" y="14126"/>
                    <a:pt x="16857" y="14126"/>
                  </a:cubicBezTo>
                  <a:cubicBezTo>
                    <a:pt x="16710" y="14126"/>
                    <a:pt x="16591" y="14245"/>
                    <a:pt x="16591" y="14392"/>
                  </a:cubicBezTo>
                  <a:lnTo>
                    <a:pt x="16591" y="16303"/>
                  </a:lnTo>
                  <a:cubicBezTo>
                    <a:pt x="16591" y="16645"/>
                    <a:pt x="16869" y="16923"/>
                    <a:pt x="17211" y="16923"/>
                  </a:cubicBezTo>
                  <a:lnTo>
                    <a:pt x="17619" y="16923"/>
                  </a:lnTo>
                  <a:lnTo>
                    <a:pt x="17619" y="17367"/>
                  </a:lnTo>
                  <a:cubicBezTo>
                    <a:pt x="17619" y="17414"/>
                    <a:pt x="17577" y="17455"/>
                    <a:pt x="17530" y="17455"/>
                  </a:cubicBezTo>
                  <a:lnTo>
                    <a:pt x="14765" y="17455"/>
                  </a:lnTo>
                  <a:lnTo>
                    <a:pt x="14765" y="17047"/>
                  </a:lnTo>
                  <a:cubicBezTo>
                    <a:pt x="14765" y="16705"/>
                    <a:pt x="14486" y="16427"/>
                    <a:pt x="14144" y="16427"/>
                  </a:cubicBezTo>
                  <a:lnTo>
                    <a:pt x="8403" y="16427"/>
                  </a:lnTo>
                  <a:cubicBezTo>
                    <a:pt x="8255" y="16427"/>
                    <a:pt x="8137" y="16546"/>
                    <a:pt x="8137" y="16693"/>
                  </a:cubicBezTo>
                  <a:cubicBezTo>
                    <a:pt x="8137" y="16840"/>
                    <a:pt x="8255" y="16959"/>
                    <a:pt x="8403" y="16959"/>
                  </a:cubicBezTo>
                  <a:lnTo>
                    <a:pt x="14144" y="16959"/>
                  </a:lnTo>
                  <a:cubicBezTo>
                    <a:pt x="14192" y="16959"/>
                    <a:pt x="14233" y="16999"/>
                    <a:pt x="14233" y="17047"/>
                  </a:cubicBezTo>
                  <a:lnTo>
                    <a:pt x="14233" y="17455"/>
                  </a:lnTo>
                  <a:lnTo>
                    <a:pt x="3918" y="17455"/>
                  </a:lnTo>
                  <a:lnTo>
                    <a:pt x="3918" y="17047"/>
                  </a:lnTo>
                  <a:cubicBezTo>
                    <a:pt x="3918" y="16999"/>
                    <a:pt x="3959" y="16959"/>
                    <a:pt x="4006" y="16959"/>
                  </a:cubicBezTo>
                  <a:lnTo>
                    <a:pt x="6807" y="16959"/>
                  </a:lnTo>
                  <a:cubicBezTo>
                    <a:pt x="6954" y="16959"/>
                    <a:pt x="7073" y="16840"/>
                    <a:pt x="7073" y="16693"/>
                  </a:cubicBezTo>
                  <a:cubicBezTo>
                    <a:pt x="7073" y="16546"/>
                    <a:pt x="6954" y="16427"/>
                    <a:pt x="6807" y="16427"/>
                  </a:cubicBezTo>
                  <a:lnTo>
                    <a:pt x="4006" y="16427"/>
                  </a:lnTo>
                  <a:cubicBezTo>
                    <a:pt x="3664" y="16427"/>
                    <a:pt x="3386" y="16705"/>
                    <a:pt x="3386" y="17047"/>
                  </a:cubicBezTo>
                  <a:lnTo>
                    <a:pt x="3386" y="17455"/>
                  </a:lnTo>
                  <a:lnTo>
                    <a:pt x="2329" y="17455"/>
                  </a:lnTo>
                  <a:lnTo>
                    <a:pt x="533" y="15658"/>
                  </a:lnTo>
                  <a:lnTo>
                    <a:pt x="533" y="5012"/>
                  </a:lnTo>
                  <a:lnTo>
                    <a:pt x="657" y="5012"/>
                  </a:lnTo>
                  <a:cubicBezTo>
                    <a:pt x="1087" y="5012"/>
                    <a:pt x="1436" y="4663"/>
                    <a:pt x="1436" y="4232"/>
                  </a:cubicBezTo>
                  <a:cubicBezTo>
                    <a:pt x="1436" y="3802"/>
                    <a:pt x="1087" y="3452"/>
                    <a:pt x="657" y="3452"/>
                  </a:cubicBezTo>
                  <a:lnTo>
                    <a:pt x="533" y="3452"/>
                  </a:lnTo>
                  <a:lnTo>
                    <a:pt x="533" y="620"/>
                  </a:lnTo>
                  <a:cubicBezTo>
                    <a:pt x="533" y="572"/>
                    <a:pt x="573" y="532"/>
                    <a:pt x="621" y="532"/>
                  </a:cubicBezTo>
                  <a:lnTo>
                    <a:pt x="4778" y="532"/>
                  </a:lnTo>
                  <a:lnTo>
                    <a:pt x="4778" y="1131"/>
                  </a:lnTo>
                  <a:cubicBezTo>
                    <a:pt x="4778" y="1375"/>
                    <a:pt x="4977" y="1574"/>
                    <a:pt x="5222" y="1574"/>
                  </a:cubicBezTo>
                  <a:lnTo>
                    <a:pt x="6710" y="1574"/>
                  </a:lnTo>
                  <a:cubicBezTo>
                    <a:pt x="6955" y="1574"/>
                    <a:pt x="7153" y="1375"/>
                    <a:pt x="7153" y="1131"/>
                  </a:cubicBezTo>
                  <a:lnTo>
                    <a:pt x="7153" y="532"/>
                  </a:lnTo>
                  <a:close/>
                  <a:moveTo>
                    <a:pt x="621" y="0"/>
                  </a:moveTo>
                  <a:cubicBezTo>
                    <a:pt x="279" y="0"/>
                    <a:pt x="1" y="278"/>
                    <a:pt x="1" y="620"/>
                  </a:cubicBezTo>
                  <a:lnTo>
                    <a:pt x="1" y="3718"/>
                  </a:lnTo>
                  <a:cubicBezTo>
                    <a:pt x="1" y="3865"/>
                    <a:pt x="120" y="3984"/>
                    <a:pt x="267" y="3984"/>
                  </a:cubicBezTo>
                  <a:lnTo>
                    <a:pt x="657" y="3984"/>
                  </a:lnTo>
                  <a:cubicBezTo>
                    <a:pt x="793" y="3984"/>
                    <a:pt x="904" y="4096"/>
                    <a:pt x="904" y="4232"/>
                  </a:cubicBezTo>
                  <a:cubicBezTo>
                    <a:pt x="904" y="4369"/>
                    <a:pt x="793" y="4480"/>
                    <a:pt x="657" y="4480"/>
                  </a:cubicBezTo>
                  <a:lnTo>
                    <a:pt x="267" y="4480"/>
                  </a:lnTo>
                  <a:cubicBezTo>
                    <a:pt x="120" y="4480"/>
                    <a:pt x="1" y="4599"/>
                    <a:pt x="1" y="4746"/>
                  </a:cubicBezTo>
                  <a:lnTo>
                    <a:pt x="1" y="17367"/>
                  </a:lnTo>
                  <a:cubicBezTo>
                    <a:pt x="1" y="17708"/>
                    <a:pt x="279" y="17987"/>
                    <a:pt x="621" y="17987"/>
                  </a:cubicBezTo>
                  <a:lnTo>
                    <a:pt x="17530" y="17987"/>
                  </a:lnTo>
                  <a:cubicBezTo>
                    <a:pt x="17872" y="17987"/>
                    <a:pt x="18150" y="17708"/>
                    <a:pt x="18150" y="17367"/>
                  </a:cubicBezTo>
                  <a:lnTo>
                    <a:pt x="18150" y="4746"/>
                  </a:lnTo>
                  <a:cubicBezTo>
                    <a:pt x="18150" y="4599"/>
                    <a:pt x="18031" y="4480"/>
                    <a:pt x="17884" y="4480"/>
                  </a:cubicBezTo>
                  <a:lnTo>
                    <a:pt x="17494" y="4480"/>
                  </a:lnTo>
                  <a:cubicBezTo>
                    <a:pt x="17358" y="4480"/>
                    <a:pt x="17246" y="4369"/>
                    <a:pt x="17246" y="4232"/>
                  </a:cubicBezTo>
                  <a:cubicBezTo>
                    <a:pt x="17246" y="4096"/>
                    <a:pt x="17358" y="3984"/>
                    <a:pt x="17494" y="3984"/>
                  </a:cubicBezTo>
                  <a:lnTo>
                    <a:pt x="17884" y="3984"/>
                  </a:lnTo>
                  <a:cubicBezTo>
                    <a:pt x="18031" y="3984"/>
                    <a:pt x="18150" y="3865"/>
                    <a:pt x="18150" y="3718"/>
                  </a:cubicBezTo>
                  <a:lnTo>
                    <a:pt x="18150" y="620"/>
                  </a:lnTo>
                  <a:cubicBezTo>
                    <a:pt x="18150" y="278"/>
                    <a:pt x="17872" y="0"/>
                    <a:pt x="17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50;p64">
              <a:extLst>
                <a:ext uri="{FF2B5EF4-FFF2-40B4-BE49-F238E27FC236}">
                  <a16:creationId xmlns:a16="http://schemas.microsoft.com/office/drawing/2014/main" id="{BE9052EF-D4FB-ECAF-8770-DB6AB5ACB0B8}"/>
                </a:ext>
              </a:extLst>
            </p:cNvPr>
            <p:cNvSpPr/>
            <p:nvPr/>
          </p:nvSpPr>
          <p:spPr>
            <a:xfrm>
              <a:off x="1995424" y="2364612"/>
              <a:ext cx="449519" cy="449486"/>
            </a:xfrm>
            <a:custGeom>
              <a:avLst/>
              <a:gdLst/>
              <a:ahLst/>
              <a:cxnLst/>
              <a:rect l="l" t="t" r="r" b="b"/>
              <a:pathLst>
                <a:path w="13553" h="13552" extrusionOk="0">
                  <a:moveTo>
                    <a:pt x="12076" y="1483"/>
                  </a:moveTo>
                  <a:cubicBezTo>
                    <a:pt x="12124" y="1483"/>
                    <a:pt x="12164" y="1524"/>
                    <a:pt x="12164" y="1572"/>
                  </a:cubicBezTo>
                  <a:lnTo>
                    <a:pt x="12164" y="11982"/>
                  </a:lnTo>
                  <a:cubicBezTo>
                    <a:pt x="12164" y="12029"/>
                    <a:pt x="12124" y="12070"/>
                    <a:pt x="12076" y="12070"/>
                  </a:cubicBezTo>
                  <a:lnTo>
                    <a:pt x="1562" y="12070"/>
                  </a:lnTo>
                  <a:cubicBezTo>
                    <a:pt x="1514" y="12070"/>
                    <a:pt x="1473" y="12029"/>
                    <a:pt x="1473" y="11982"/>
                  </a:cubicBezTo>
                  <a:lnTo>
                    <a:pt x="1473" y="1572"/>
                  </a:lnTo>
                  <a:cubicBezTo>
                    <a:pt x="1473" y="1524"/>
                    <a:pt x="1514" y="1483"/>
                    <a:pt x="1562" y="1483"/>
                  </a:cubicBezTo>
                  <a:close/>
                  <a:moveTo>
                    <a:pt x="2136" y="1"/>
                  </a:moveTo>
                  <a:cubicBezTo>
                    <a:pt x="1989" y="1"/>
                    <a:pt x="1870" y="119"/>
                    <a:pt x="1870" y="266"/>
                  </a:cubicBezTo>
                  <a:lnTo>
                    <a:pt x="1870" y="952"/>
                  </a:lnTo>
                  <a:lnTo>
                    <a:pt x="1562" y="952"/>
                  </a:lnTo>
                  <a:cubicBezTo>
                    <a:pt x="1220" y="952"/>
                    <a:pt x="942" y="1230"/>
                    <a:pt x="942" y="1572"/>
                  </a:cubicBezTo>
                  <a:lnTo>
                    <a:pt x="942" y="1870"/>
                  </a:lnTo>
                  <a:lnTo>
                    <a:pt x="266" y="1870"/>
                  </a:lnTo>
                  <a:cubicBezTo>
                    <a:pt x="120" y="1870"/>
                    <a:pt x="1" y="1989"/>
                    <a:pt x="1" y="2136"/>
                  </a:cubicBezTo>
                  <a:cubicBezTo>
                    <a:pt x="1" y="2282"/>
                    <a:pt x="120" y="2402"/>
                    <a:pt x="266" y="2402"/>
                  </a:cubicBezTo>
                  <a:lnTo>
                    <a:pt x="942" y="2402"/>
                  </a:lnTo>
                  <a:lnTo>
                    <a:pt x="942" y="2643"/>
                  </a:lnTo>
                  <a:lnTo>
                    <a:pt x="266" y="2643"/>
                  </a:lnTo>
                  <a:cubicBezTo>
                    <a:pt x="120" y="2643"/>
                    <a:pt x="1" y="2762"/>
                    <a:pt x="1" y="2909"/>
                  </a:cubicBezTo>
                  <a:cubicBezTo>
                    <a:pt x="1" y="3056"/>
                    <a:pt x="120" y="3175"/>
                    <a:pt x="266" y="3175"/>
                  </a:cubicBezTo>
                  <a:lnTo>
                    <a:pt x="942" y="3175"/>
                  </a:lnTo>
                  <a:lnTo>
                    <a:pt x="942" y="3417"/>
                  </a:lnTo>
                  <a:lnTo>
                    <a:pt x="266" y="3417"/>
                  </a:lnTo>
                  <a:cubicBezTo>
                    <a:pt x="120" y="3417"/>
                    <a:pt x="1" y="3536"/>
                    <a:pt x="1" y="3683"/>
                  </a:cubicBezTo>
                  <a:cubicBezTo>
                    <a:pt x="1" y="3830"/>
                    <a:pt x="120" y="3949"/>
                    <a:pt x="266" y="3949"/>
                  </a:cubicBezTo>
                  <a:lnTo>
                    <a:pt x="942" y="3949"/>
                  </a:lnTo>
                  <a:lnTo>
                    <a:pt x="942" y="4190"/>
                  </a:lnTo>
                  <a:lnTo>
                    <a:pt x="266" y="4190"/>
                  </a:lnTo>
                  <a:cubicBezTo>
                    <a:pt x="120" y="4190"/>
                    <a:pt x="1" y="4309"/>
                    <a:pt x="1" y="4456"/>
                  </a:cubicBezTo>
                  <a:cubicBezTo>
                    <a:pt x="1" y="4603"/>
                    <a:pt x="120" y="4722"/>
                    <a:pt x="266" y="4722"/>
                  </a:cubicBezTo>
                  <a:lnTo>
                    <a:pt x="942" y="4722"/>
                  </a:lnTo>
                  <a:lnTo>
                    <a:pt x="942" y="4963"/>
                  </a:lnTo>
                  <a:lnTo>
                    <a:pt x="266" y="4963"/>
                  </a:lnTo>
                  <a:cubicBezTo>
                    <a:pt x="120" y="4963"/>
                    <a:pt x="1" y="5082"/>
                    <a:pt x="1" y="5229"/>
                  </a:cubicBezTo>
                  <a:cubicBezTo>
                    <a:pt x="1" y="5376"/>
                    <a:pt x="120" y="5495"/>
                    <a:pt x="266" y="5495"/>
                  </a:cubicBezTo>
                  <a:lnTo>
                    <a:pt x="942" y="5495"/>
                  </a:lnTo>
                  <a:lnTo>
                    <a:pt x="942" y="5737"/>
                  </a:lnTo>
                  <a:lnTo>
                    <a:pt x="266" y="5737"/>
                  </a:lnTo>
                  <a:cubicBezTo>
                    <a:pt x="120" y="5737"/>
                    <a:pt x="1" y="5856"/>
                    <a:pt x="1" y="6003"/>
                  </a:cubicBezTo>
                  <a:cubicBezTo>
                    <a:pt x="1" y="6150"/>
                    <a:pt x="120" y="6269"/>
                    <a:pt x="266" y="6269"/>
                  </a:cubicBezTo>
                  <a:lnTo>
                    <a:pt x="942" y="6269"/>
                  </a:lnTo>
                  <a:lnTo>
                    <a:pt x="942" y="6511"/>
                  </a:lnTo>
                  <a:lnTo>
                    <a:pt x="266" y="6511"/>
                  </a:lnTo>
                  <a:cubicBezTo>
                    <a:pt x="120" y="6511"/>
                    <a:pt x="1" y="6630"/>
                    <a:pt x="1" y="6776"/>
                  </a:cubicBezTo>
                  <a:cubicBezTo>
                    <a:pt x="1" y="6923"/>
                    <a:pt x="120" y="7042"/>
                    <a:pt x="266" y="7042"/>
                  </a:cubicBezTo>
                  <a:lnTo>
                    <a:pt x="942" y="7042"/>
                  </a:lnTo>
                  <a:lnTo>
                    <a:pt x="942" y="7284"/>
                  </a:lnTo>
                  <a:lnTo>
                    <a:pt x="266" y="7284"/>
                  </a:lnTo>
                  <a:cubicBezTo>
                    <a:pt x="120" y="7284"/>
                    <a:pt x="1" y="7403"/>
                    <a:pt x="1" y="7550"/>
                  </a:cubicBezTo>
                  <a:cubicBezTo>
                    <a:pt x="1" y="7696"/>
                    <a:pt x="120" y="7816"/>
                    <a:pt x="266" y="7816"/>
                  </a:cubicBezTo>
                  <a:lnTo>
                    <a:pt x="942" y="7816"/>
                  </a:lnTo>
                  <a:lnTo>
                    <a:pt x="942" y="8058"/>
                  </a:lnTo>
                  <a:lnTo>
                    <a:pt x="266" y="8058"/>
                  </a:lnTo>
                  <a:cubicBezTo>
                    <a:pt x="120" y="8058"/>
                    <a:pt x="1" y="8177"/>
                    <a:pt x="1" y="8324"/>
                  </a:cubicBezTo>
                  <a:cubicBezTo>
                    <a:pt x="1" y="8471"/>
                    <a:pt x="120" y="8589"/>
                    <a:pt x="266" y="8589"/>
                  </a:cubicBezTo>
                  <a:lnTo>
                    <a:pt x="942" y="8589"/>
                  </a:lnTo>
                  <a:lnTo>
                    <a:pt x="942" y="8831"/>
                  </a:lnTo>
                  <a:lnTo>
                    <a:pt x="266" y="8831"/>
                  </a:lnTo>
                  <a:cubicBezTo>
                    <a:pt x="120" y="8831"/>
                    <a:pt x="1" y="8950"/>
                    <a:pt x="1" y="9097"/>
                  </a:cubicBezTo>
                  <a:cubicBezTo>
                    <a:pt x="1" y="9244"/>
                    <a:pt x="120" y="9363"/>
                    <a:pt x="266" y="9363"/>
                  </a:cubicBezTo>
                  <a:lnTo>
                    <a:pt x="942" y="9363"/>
                  </a:lnTo>
                  <a:lnTo>
                    <a:pt x="942" y="9604"/>
                  </a:lnTo>
                  <a:lnTo>
                    <a:pt x="266" y="9604"/>
                  </a:lnTo>
                  <a:cubicBezTo>
                    <a:pt x="120" y="9604"/>
                    <a:pt x="1" y="9723"/>
                    <a:pt x="1" y="9870"/>
                  </a:cubicBezTo>
                  <a:cubicBezTo>
                    <a:pt x="1" y="10017"/>
                    <a:pt x="120" y="10136"/>
                    <a:pt x="266" y="10136"/>
                  </a:cubicBezTo>
                  <a:lnTo>
                    <a:pt x="942" y="10136"/>
                  </a:lnTo>
                  <a:lnTo>
                    <a:pt x="942" y="10378"/>
                  </a:lnTo>
                  <a:lnTo>
                    <a:pt x="266" y="10378"/>
                  </a:lnTo>
                  <a:cubicBezTo>
                    <a:pt x="120" y="10378"/>
                    <a:pt x="1" y="10497"/>
                    <a:pt x="1" y="10644"/>
                  </a:cubicBezTo>
                  <a:cubicBezTo>
                    <a:pt x="1" y="10791"/>
                    <a:pt x="120" y="10909"/>
                    <a:pt x="266" y="10909"/>
                  </a:cubicBezTo>
                  <a:lnTo>
                    <a:pt x="942" y="10909"/>
                  </a:lnTo>
                  <a:lnTo>
                    <a:pt x="942" y="11151"/>
                  </a:lnTo>
                  <a:lnTo>
                    <a:pt x="266" y="11151"/>
                  </a:lnTo>
                  <a:cubicBezTo>
                    <a:pt x="120" y="11151"/>
                    <a:pt x="1" y="11271"/>
                    <a:pt x="1" y="11417"/>
                  </a:cubicBezTo>
                  <a:cubicBezTo>
                    <a:pt x="1" y="11564"/>
                    <a:pt x="120" y="11683"/>
                    <a:pt x="266" y="11683"/>
                  </a:cubicBezTo>
                  <a:lnTo>
                    <a:pt x="942" y="11683"/>
                  </a:lnTo>
                  <a:lnTo>
                    <a:pt x="942" y="11981"/>
                  </a:lnTo>
                  <a:cubicBezTo>
                    <a:pt x="942" y="12323"/>
                    <a:pt x="1220" y="12601"/>
                    <a:pt x="1562" y="12601"/>
                  </a:cubicBezTo>
                  <a:lnTo>
                    <a:pt x="1870" y="12601"/>
                  </a:lnTo>
                  <a:lnTo>
                    <a:pt x="1870" y="13286"/>
                  </a:lnTo>
                  <a:cubicBezTo>
                    <a:pt x="1870" y="13433"/>
                    <a:pt x="1988" y="13552"/>
                    <a:pt x="2136" y="13552"/>
                  </a:cubicBezTo>
                  <a:cubicBezTo>
                    <a:pt x="2283" y="13552"/>
                    <a:pt x="2402" y="13433"/>
                    <a:pt x="2402" y="13286"/>
                  </a:cubicBezTo>
                  <a:lnTo>
                    <a:pt x="2402" y="12601"/>
                  </a:lnTo>
                  <a:lnTo>
                    <a:pt x="2643" y="12601"/>
                  </a:lnTo>
                  <a:lnTo>
                    <a:pt x="2643" y="13286"/>
                  </a:lnTo>
                  <a:cubicBezTo>
                    <a:pt x="2643" y="13433"/>
                    <a:pt x="2763" y="13552"/>
                    <a:pt x="2909" y="13552"/>
                  </a:cubicBezTo>
                  <a:cubicBezTo>
                    <a:pt x="3056" y="13552"/>
                    <a:pt x="3175" y="13433"/>
                    <a:pt x="3175" y="13286"/>
                  </a:cubicBezTo>
                  <a:lnTo>
                    <a:pt x="3175" y="12601"/>
                  </a:lnTo>
                  <a:lnTo>
                    <a:pt x="3417" y="12601"/>
                  </a:lnTo>
                  <a:lnTo>
                    <a:pt x="3417" y="13286"/>
                  </a:lnTo>
                  <a:cubicBezTo>
                    <a:pt x="3417" y="13433"/>
                    <a:pt x="3536" y="13552"/>
                    <a:pt x="3682" y="13552"/>
                  </a:cubicBezTo>
                  <a:cubicBezTo>
                    <a:pt x="3829" y="13552"/>
                    <a:pt x="3948" y="13433"/>
                    <a:pt x="3948" y="13286"/>
                  </a:cubicBezTo>
                  <a:lnTo>
                    <a:pt x="3948" y="12601"/>
                  </a:lnTo>
                  <a:lnTo>
                    <a:pt x="4191" y="12601"/>
                  </a:lnTo>
                  <a:lnTo>
                    <a:pt x="4191" y="13286"/>
                  </a:lnTo>
                  <a:cubicBezTo>
                    <a:pt x="4191" y="13433"/>
                    <a:pt x="4309" y="13552"/>
                    <a:pt x="4457" y="13552"/>
                  </a:cubicBezTo>
                  <a:cubicBezTo>
                    <a:pt x="4602" y="13552"/>
                    <a:pt x="4722" y="13433"/>
                    <a:pt x="4722" y="13286"/>
                  </a:cubicBezTo>
                  <a:lnTo>
                    <a:pt x="4722" y="12601"/>
                  </a:lnTo>
                  <a:lnTo>
                    <a:pt x="4964" y="12601"/>
                  </a:lnTo>
                  <a:lnTo>
                    <a:pt x="4964" y="13286"/>
                  </a:lnTo>
                  <a:cubicBezTo>
                    <a:pt x="4964" y="13433"/>
                    <a:pt x="5083" y="13552"/>
                    <a:pt x="5230" y="13552"/>
                  </a:cubicBezTo>
                  <a:cubicBezTo>
                    <a:pt x="5377" y="13552"/>
                    <a:pt x="5496" y="13433"/>
                    <a:pt x="5496" y="13286"/>
                  </a:cubicBezTo>
                  <a:lnTo>
                    <a:pt x="5496" y="12601"/>
                  </a:lnTo>
                  <a:lnTo>
                    <a:pt x="5737" y="12601"/>
                  </a:lnTo>
                  <a:lnTo>
                    <a:pt x="5737" y="13286"/>
                  </a:lnTo>
                  <a:cubicBezTo>
                    <a:pt x="5737" y="13433"/>
                    <a:pt x="5856" y="13552"/>
                    <a:pt x="6003" y="13552"/>
                  </a:cubicBezTo>
                  <a:cubicBezTo>
                    <a:pt x="6150" y="13552"/>
                    <a:pt x="6269" y="13433"/>
                    <a:pt x="6269" y="13286"/>
                  </a:cubicBezTo>
                  <a:lnTo>
                    <a:pt x="6269" y="12601"/>
                  </a:lnTo>
                  <a:lnTo>
                    <a:pt x="6511" y="12601"/>
                  </a:lnTo>
                  <a:lnTo>
                    <a:pt x="6511" y="13286"/>
                  </a:lnTo>
                  <a:cubicBezTo>
                    <a:pt x="6511" y="13433"/>
                    <a:pt x="6630" y="13552"/>
                    <a:pt x="6776" y="13552"/>
                  </a:cubicBezTo>
                  <a:cubicBezTo>
                    <a:pt x="6924" y="13552"/>
                    <a:pt x="7042" y="13433"/>
                    <a:pt x="7042" y="13286"/>
                  </a:cubicBezTo>
                  <a:lnTo>
                    <a:pt x="7042" y="12601"/>
                  </a:lnTo>
                  <a:lnTo>
                    <a:pt x="7284" y="12601"/>
                  </a:lnTo>
                  <a:lnTo>
                    <a:pt x="7284" y="13286"/>
                  </a:lnTo>
                  <a:cubicBezTo>
                    <a:pt x="7284" y="13433"/>
                    <a:pt x="7403" y="13552"/>
                    <a:pt x="7550" y="13552"/>
                  </a:cubicBezTo>
                  <a:cubicBezTo>
                    <a:pt x="7697" y="13552"/>
                    <a:pt x="7816" y="13433"/>
                    <a:pt x="7816" y="13286"/>
                  </a:cubicBezTo>
                  <a:lnTo>
                    <a:pt x="7816" y="12601"/>
                  </a:lnTo>
                  <a:lnTo>
                    <a:pt x="8057" y="12601"/>
                  </a:lnTo>
                  <a:lnTo>
                    <a:pt x="8057" y="13286"/>
                  </a:lnTo>
                  <a:cubicBezTo>
                    <a:pt x="8057" y="13433"/>
                    <a:pt x="8177" y="13552"/>
                    <a:pt x="8323" y="13552"/>
                  </a:cubicBezTo>
                  <a:cubicBezTo>
                    <a:pt x="8470" y="13552"/>
                    <a:pt x="8589" y="13433"/>
                    <a:pt x="8589" y="13286"/>
                  </a:cubicBezTo>
                  <a:lnTo>
                    <a:pt x="8589" y="12601"/>
                  </a:lnTo>
                  <a:lnTo>
                    <a:pt x="8832" y="12601"/>
                  </a:lnTo>
                  <a:lnTo>
                    <a:pt x="8832" y="13286"/>
                  </a:lnTo>
                  <a:cubicBezTo>
                    <a:pt x="8832" y="13433"/>
                    <a:pt x="8951" y="13552"/>
                    <a:pt x="9096" y="13552"/>
                  </a:cubicBezTo>
                  <a:cubicBezTo>
                    <a:pt x="9244" y="13552"/>
                    <a:pt x="9362" y="13433"/>
                    <a:pt x="9362" y="13286"/>
                  </a:cubicBezTo>
                  <a:lnTo>
                    <a:pt x="9362" y="12601"/>
                  </a:lnTo>
                  <a:lnTo>
                    <a:pt x="9605" y="12601"/>
                  </a:lnTo>
                  <a:lnTo>
                    <a:pt x="9605" y="13286"/>
                  </a:lnTo>
                  <a:cubicBezTo>
                    <a:pt x="9605" y="13433"/>
                    <a:pt x="9724" y="13552"/>
                    <a:pt x="9871" y="13552"/>
                  </a:cubicBezTo>
                  <a:cubicBezTo>
                    <a:pt x="10017" y="13552"/>
                    <a:pt x="10137" y="13433"/>
                    <a:pt x="10137" y="13286"/>
                  </a:cubicBezTo>
                  <a:lnTo>
                    <a:pt x="10137" y="12601"/>
                  </a:lnTo>
                  <a:lnTo>
                    <a:pt x="10378" y="12601"/>
                  </a:lnTo>
                  <a:lnTo>
                    <a:pt x="10378" y="13286"/>
                  </a:lnTo>
                  <a:cubicBezTo>
                    <a:pt x="10378" y="13433"/>
                    <a:pt x="10497" y="13552"/>
                    <a:pt x="10644" y="13552"/>
                  </a:cubicBezTo>
                  <a:cubicBezTo>
                    <a:pt x="10791" y="13552"/>
                    <a:pt x="10910" y="13433"/>
                    <a:pt x="10910" y="13286"/>
                  </a:cubicBezTo>
                  <a:lnTo>
                    <a:pt x="10910" y="12601"/>
                  </a:lnTo>
                  <a:lnTo>
                    <a:pt x="11152" y="12601"/>
                  </a:lnTo>
                  <a:lnTo>
                    <a:pt x="11152" y="13286"/>
                  </a:lnTo>
                  <a:cubicBezTo>
                    <a:pt x="11152" y="13433"/>
                    <a:pt x="11271" y="13552"/>
                    <a:pt x="11418" y="13552"/>
                  </a:cubicBezTo>
                  <a:cubicBezTo>
                    <a:pt x="11565" y="13552"/>
                    <a:pt x="11684" y="13433"/>
                    <a:pt x="11684" y="13286"/>
                  </a:cubicBezTo>
                  <a:lnTo>
                    <a:pt x="11684" y="12601"/>
                  </a:lnTo>
                  <a:lnTo>
                    <a:pt x="12076" y="12601"/>
                  </a:lnTo>
                  <a:cubicBezTo>
                    <a:pt x="12418" y="12601"/>
                    <a:pt x="12696" y="12323"/>
                    <a:pt x="12696" y="11981"/>
                  </a:cubicBezTo>
                  <a:lnTo>
                    <a:pt x="12696" y="11683"/>
                  </a:lnTo>
                  <a:lnTo>
                    <a:pt x="13287" y="11683"/>
                  </a:lnTo>
                  <a:cubicBezTo>
                    <a:pt x="13433" y="11683"/>
                    <a:pt x="13553" y="11564"/>
                    <a:pt x="13553" y="11417"/>
                  </a:cubicBezTo>
                  <a:cubicBezTo>
                    <a:pt x="13553" y="11271"/>
                    <a:pt x="13433" y="11151"/>
                    <a:pt x="13287" y="11151"/>
                  </a:cubicBezTo>
                  <a:lnTo>
                    <a:pt x="12696" y="11151"/>
                  </a:lnTo>
                  <a:lnTo>
                    <a:pt x="12696" y="10909"/>
                  </a:lnTo>
                  <a:lnTo>
                    <a:pt x="13287" y="10909"/>
                  </a:lnTo>
                  <a:cubicBezTo>
                    <a:pt x="13433" y="10909"/>
                    <a:pt x="13553" y="10791"/>
                    <a:pt x="13553" y="10644"/>
                  </a:cubicBezTo>
                  <a:cubicBezTo>
                    <a:pt x="13553" y="10497"/>
                    <a:pt x="13433" y="10378"/>
                    <a:pt x="13287" y="10378"/>
                  </a:cubicBezTo>
                  <a:lnTo>
                    <a:pt x="12696" y="10378"/>
                  </a:lnTo>
                  <a:lnTo>
                    <a:pt x="12696" y="10136"/>
                  </a:lnTo>
                  <a:lnTo>
                    <a:pt x="13287" y="10136"/>
                  </a:lnTo>
                  <a:cubicBezTo>
                    <a:pt x="13433" y="10136"/>
                    <a:pt x="13553" y="10017"/>
                    <a:pt x="13553" y="9870"/>
                  </a:cubicBezTo>
                  <a:cubicBezTo>
                    <a:pt x="13553" y="9723"/>
                    <a:pt x="13433" y="9604"/>
                    <a:pt x="13287" y="9604"/>
                  </a:cubicBezTo>
                  <a:lnTo>
                    <a:pt x="12696" y="9604"/>
                  </a:lnTo>
                  <a:lnTo>
                    <a:pt x="12696" y="9363"/>
                  </a:lnTo>
                  <a:lnTo>
                    <a:pt x="13287" y="9363"/>
                  </a:lnTo>
                  <a:cubicBezTo>
                    <a:pt x="13433" y="9363"/>
                    <a:pt x="13553" y="9244"/>
                    <a:pt x="13553" y="9097"/>
                  </a:cubicBezTo>
                  <a:cubicBezTo>
                    <a:pt x="13553" y="8950"/>
                    <a:pt x="13433" y="8831"/>
                    <a:pt x="13287" y="8831"/>
                  </a:cubicBezTo>
                  <a:lnTo>
                    <a:pt x="12696" y="8831"/>
                  </a:lnTo>
                  <a:lnTo>
                    <a:pt x="12696" y="8589"/>
                  </a:lnTo>
                  <a:lnTo>
                    <a:pt x="13287" y="8589"/>
                  </a:lnTo>
                  <a:cubicBezTo>
                    <a:pt x="13433" y="8589"/>
                    <a:pt x="13553" y="8471"/>
                    <a:pt x="13553" y="8324"/>
                  </a:cubicBezTo>
                  <a:cubicBezTo>
                    <a:pt x="13553" y="8177"/>
                    <a:pt x="13433" y="8058"/>
                    <a:pt x="13287" y="8058"/>
                  </a:cubicBezTo>
                  <a:lnTo>
                    <a:pt x="12696" y="8058"/>
                  </a:lnTo>
                  <a:lnTo>
                    <a:pt x="12696" y="7816"/>
                  </a:lnTo>
                  <a:lnTo>
                    <a:pt x="13287" y="7816"/>
                  </a:lnTo>
                  <a:cubicBezTo>
                    <a:pt x="13433" y="7816"/>
                    <a:pt x="13553" y="7696"/>
                    <a:pt x="13553" y="7550"/>
                  </a:cubicBezTo>
                  <a:cubicBezTo>
                    <a:pt x="13553" y="7403"/>
                    <a:pt x="13433" y="7284"/>
                    <a:pt x="13287" y="7284"/>
                  </a:cubicBezTo>
                  <a:lnTo>
                    <a:pt x="12696" y="7284"/>
                  </a:lnTo>
                  <a:lnTo>
                    <a:pt x="12696" y="7042"/>
                  </a:lnTo>
                  <a:lnTo>
                    <a:pt x="13287" y="7042"/>
                  </a:lnTo>
                  <a:cubicBezTo>
                    <a:pt x="13433" y="7042"/>
                    <a:pt x="13553" y="6923"/>
                    <a:pt x="13553" y="6776"/>
                  </a:cubicBezTo>
                  <a:cubicBezTo>
                    <a:pt x="13553" y="6630"/>
                    <a:pt x="13433" y="6511"/>
                    <a:pt x="13287" y="6511"/>
                  </a:cubicBezTo>
                  <a:lnTo>
                    <a:pt x="12696" y="6511"/>
                  </a:lnTo>
                  <a:lnTo>
                    <a:pt x="12696" y="6269"/>
                  </a:lnTo>
                  <a:lnTo>
                    <a:pt x="13287" y="6269"/>
                  </a:lnTo>
                  <a:cubicBezTo>
                    <a:pt x="13433" y="6269"/>
                    <a:pt x="13553" y="6150"/>
                    <a:pt x="13553" y="6003"/>
                  </a:cubicBezTo>
                  <a:cubicBezTo>
                    <a:pt x="13553" y="5856"/>
                    <a:pt x="13433" y="5737"/>
                    <a:pt x="13287" y="5737"/>
                  </a:cubicBezTo>
                  <a:lnTo>
                    <a:pt x="12696" y="5737"/>
                  </a:lnTo>
                  <a:lnTo>
                    <a:pt x="12696" y="5495"/>
                  </a:lnTo>
                  <a:lnTo>
                    <a:pt x="13287" y="5495"/>
                  </a:lnTo>
                  <a:cubicBezTo>
                    <a:pt x="13433" y="5495"/>
                    <a:pt x="13553" y="5376"/>
                    <a:pt x="13553" y="5229"/>
                  </a:cubicBezTo>
                  <a:cubicBezTo>
                    <a:pt x="13553" y="5082"/>
                    <a:pt x="13433" y="4964"/>
                    <a:pt x="13287" y="4964"/>
                  </a:cubicBezTo>
                  <a:lnTo>
                    <a:pt x="12696" y="4964"/>
                  </a:lnTo>
                  <a:lnTo>
                    <a:pt x="12696" y="4722"/>
                  </a:lnTo>
                  <a:lnTo>
                    <a:pt x="13287" y="4722"/>
                  </a:lnTo>
                  <a:cubicBezTo>
                    <a:pt x="13433" y="4722"/>
                    <a:pt x="13553" y="4603"/>
                    <a:pt x="13553" y="4456"/>
                  </a:cubicBezTo>
                  <a:cubicBezTo>
                    <a:pt x="13553" y="4309"/>
                    <a:pt x="13433" y="4190"/>
                    <a:pt x="13287" y="4190"/>
                  </a:cubicBezTo>
                  <a:lnTo>
                    <a:pt x="12696" y="4190"/>
                  </a:lnTo>
                  <a:lnTo>
                    <a:pt x="12696" y="3949"/>
                  </a:lnTo>
                  <a:lnTo>
                    <a:pt x="13287" y="3949"/>
                  </a:lnTo>
                  <a:cubicBezTo>
                    <a:pt x="13433" y="3949"/>
                    <a:pt x="13553" y="3830"/>
                    <a:pt x="13553" y="3683"/>
                  </a:cubicBezTo>
                  <a:cubicBezTo>
                    <a:pt x="13553" y="3536"/>
                    <a:pt x="13433" y="3417"/>
                    <a:pt x="13287" y="3417"/>
                  </a:cubicBezTo>
                  <a:lnTo>
                    <a:pt x="12696" y="3417"/>
                  </a:lnTo>
                  <a:lnTo>
                    <a:pt x="12696" y="3175"/>
                  </a:lnTo>
                  <a:lnTo>
                    <a:pt x="13287" y="3175"/>
                  </a:lnTo>
                  <a:cubicBezTo>
                    <a:pt x="13433" y="3175"/>
                    <a:pt x="13553" y="3056"/>
                    <a:pt x="13553" y="2909"/>
                  </a:cubicBezTo>
                  <a:cubicBezTo>
                    <a:pt x="13553" y="2762"/>
                    <a:pt x="13433" y="2643"/>
                    <a:pt x="13287" y="2643"/>
                  </a:cubicBezTo>
                  <a:lnTo>
                    <a:pt x="12696" y="2643"/>
                  </a:lnTo>
                  <a:lnTo>
                    <a:pt x="12696" y="2402"/>
                  </a:lnTo>
                  <a:lnTo>
                    <a:pt x="13287" y="2402"/>
                  </a:lnTo>
                  <a:cubicBezTo>
                    <a:pt x="13433" y="2402"/>
                    <a:pt x="13553" y="2282"/>
                    <a:pt x="13553" y="2136"/>
                  </a:cubicBezTo>
                  <a:cubicBezTo>
                    <a:pt x="13553" y="1989"/>
                    <a:pt x="13433" y="1870"/>
                    <a:pt x="13287" y="1870"/>
                  </a:cubicBezTo>
                  <a:lnTo>
                    <a:pt x="12696" y="1870"/>
                  </a:lnTo>
                  <a:lnTo>
                    <a:pt x="12696" y="1572"/>
                  </a:lnTo>
                  <a:cubicBezTo>
                    <a:pt x="12696" y="1230"/>
                    <a:pt x="12418" y="952"/>
                    <a:pt x="12076" y="952"/>
                  </a:cubicBezTo>
                  <a:lnTo>
                    <a:pt x="11684" y="952"/>
                  </a:lnTo>
                  <a:lnTo>
                    <a:pt x="11684" y="266"/>
                  </a:lnTo>
                  <a:cubicBezTo>
                    <a:pt x="11684" y="119"/>
                    <a:pt x="11565" y="1"/>
                    <a:pt x="11418" y="1"/>
                  </a:cubicBezTo>
                  <a:cubicBezTo>
                    <a:pt x="11271" y="1"/>
                    <a:pt x="11152" y="119"/>
                    <a:pt x="11152" y="266"/>
                  </a:cubicBezTo>
                  <a:lnTo>
                    <a:pt x="11152" y="952"/>
                  </a:lnTo>
                  <a:lnTo>
                    <a:pt x="10910" y="952"/>
                  </a:lnTo>
                  <a:lnTo>
                    <a:pt x="10910" y="266"/>
                  </a:lnTo>
                  <a:cubicBezTo>
                    <a:pt x="10910" y="119"/>
                    <a:pt x="10792" y="1"/>
                    <a:pt x="10644" y="1"/>
                  </a:cubicBezTo>
                  <a:cubicBezTo>
                    <a:pt x="10497" y="1"/>
                    <a:pt x="10379" y="119"/>
                    <a:pt x="10379" y="266"/>
                  </a:cubicBezTo>
                  <a:lnTo>
                    <a:pt x="10379" y="952"/>
                  </a:lnTo>
                  <a:lnTo>
                    <a:pt x="10137" y="952"/>
                  </a:lnTo>
                  <a:lnTo>
                    <a:pt x="10137" y="266"/>
                  </a:lnTo>
                  <a:cubicBezTo>
                    <a:pt x="10137" y="119"/>
                    <a:pt x="10017" y="1"/>
                    <a:pt x="9871" y="1"/>
                  </a:cubicBezTo>
                  <a:cubicBezTo>
                    <a:pt x="9724" y="1"/>
                    <a:pt x="9605" y="119"/>
                    <a:pt x="9605" y="266"/>
                  </a:cubicBezTo>
                  <a:lnTo>
                    <a:pt x="9605" y="952"/>
                  </a:lnTo>
                  <a:lnTo>
                    <a:pt x="9363" y="952"/>
                  </a:lnTo>
                  <a:lnTo>
                    <a:pt x="9363" y="266"/>
                  </a:lnTo>
                  <a:cubicBezTo>
                    <a:pt x="9363" y="119"/>
                    <a:pt x="9244" y="1"/>
                    <a:pt x="9098" y="1"/>
                  </a:cubicBezTo>
                  <a:cubicBezTo>
                    <a:pt x="8951" y="1"/>
                    <a:pt x="8832" y="119"/>
                    <a:pt x="8832" y="266"/>
                  </a:cubicBezTo>
                  <a:lnTo>
                    <a:pt x="8832" y="952"/>
                  </a:lnTo>
                  <a:lnTo>
                    <a:pt x="8589" y="952"/>
                  </a:lnTo>
                  <a:lnTo>
                    <a:pt x="8589" y="266"/>
                  </a:lnTo>
                  <a:cubicBezTo>
                    <a:pt x="8589" y="119"/>
                    <a:pt x="8470" y="1"/>
                    <a:pt x="8323" y="1"/>
                  </a:cubicBezTo>
                  <a:cubicBezTo>
                    <a:pt x="8177" y="1"/>
                    <a:pt x="8057" y="119"/>
                    <a:pt x="8057" y="266"/>
                  </a:cubicBezTo>
                  <a:lnTo>
                    <a:pt x="8057" y="952"/>
                  </a:lnTo>
                  <a:lnTo>
                    <a:pt x="7816" y="952"/>
                  </a:lnTo>
                  <a:lnTo>
                    <a:pt x="7816" y="266"/>
                  </a:lnTo>
                  <a:cubicBezTo>
                    <a:pt x="7816" y="119"/>
                    <a:pt x="7697" y="1"/>
                    <a:pt x="7550" y="1"/>
                  </a:cubicBezTo>
                  <a:cubicBezTo>
                    <a:pt x="7403" y="1"/>
                    <a:pt x="7284" y="119"/>
                    <a:pt x="7284" y="266"/>
                  </a:cubicBezTo>
                  <a:lnTo>
                    <a:pt x="7284" y="952"/>
                  </a:lnTo>
                  <a:lnTo>
                    <a:pt x="7043" y="952"/>
                  </a:lnTo>
                  <a:lnTo>
                    <a:pt x="7043" y="266"/>
                  </a:lnTo>
                  <a:cubicBezTo>
                    <a:pt x="7043" y="119"/>
                    <a:pt x="6924" y="1"/>
                    <a:pt x="6777" y="1"/>
                  </a:cubicBezTo>
                  <a:cubicBezTo>
                    <a:pt x="6629" y="1"/>
                    <a:pt x="6511" y="119"/>
                    <a:pt x="6511" y="266"/>
                  </a:cubicBezTo>
                  <a:lnTo>
                    <a:pt x="6511" y="952"/>
                  </a:lnTo>
                  <a:lnTo>
                    <a:pt x="6269" y="952"/>
                  </a:lnTo>
                  <a:lnTo>
                    <a:pt x="6269" y="266"/>
                  </a:lnTo>
                  <a:cubicBezTo>
                    <a:pt x="6269" y="119"/>
                    <a:pt x="6150" y="1"/>
                    <a:pt x="6003" y="1"/>
                  </a:cubicBezTo>
                  <a:cubicBezTo>
                    <a:pt x="5856" y="1"/>
                    <a:pt x="5737" y="119"/>
                    <a:pt x="5737" y="266"/>
                  </a:cubicBezTo>
                  <a:lnTo>
                    <a:pt x="5737" y="952"/>
                  </a:lnTo>
                  <a:lnTo>
                    <a:pt x="5496" y="952"/>
                  </a:lnTo>
                  <a:lnTo>
                    <a:pt x="5496" y="266"/>
                  </a:lnTo>
                  <a:cubicBezTo>
                    <a:pt x="5496" y="119"/>
                    <a:pt x="5377" y="1"/>
                    <a:pt x="5230" y="1"/>
                  </a:cubicBezTo>
                  <a:cubicBezTo>
                    <a:pt x="5083" y="1"/>
                    <a:pt x="4964" y="119"/>
                    <a:pt x="4964" y="266"/>
                  </a:cubicBezTo>
                  <a:lnTo>
                    <a:pt x="4964" y="952"/>
                  </a:lnTo>
                  <a:lnTo>
                    <a:pt x="4723" y="952"/>
                  </a:lnTo>
                  <a:lnTo>
                    <a:pt x="4723" y="266"/>
                  </a:lnTo>
                  <a:cubicBezTo>
                    <a:pt x="4723" y="119"/>
                    <a:pt x="4603" y="1"/>
                    <a:pt x="4457" y="1"/>
                  </a:cubicBezTo>
                  <a:cubicBezTo>
                    <a:pt x="4310" y="1"/>
                    <a:pt x="4191" y="119"/>
                    <a:pt x="4191" y="266"/>
                  </a:cubicBezTo>
                  <a:lnTo>
                    <a:pt x="4191" y="952"/>
                  </a:lnTo>
                  <a:lnTo>
                    <a:pt x="3948" y="952"/>
                  </a:lnTo>
                  <a:lnTo>
                    <a:pt x="3948" y="266"/>
                  </a:lnTo>
                  <a:cubicBezTo>
                    <a:pt x="3948" y="119"/>
                    <a:pt x="3829" y="1"/>
                    <a:pt x="3682" y="1"/>
                  </a:cubicBezTo>
                  <a:cubicBezTo>
                    <a:pt x="3536" y="1"/>
                    <a:pt x="3417" y="119"/>
                    <a:pt x="3417" y="266"/>
                  </a:cubicBezTo>
                  <a:lnTo>
                    <a:pt x="3417" y="952"/>
                  </a:lnTo>
                  <a:lnTo>
                    <a:pt x="3175" y="952"/>
                  </a:lnTo>
                  <a:lnTo>
                    <a:pt x="3175" y="266"/>
                  </a:lnTo>
                  <a:cubicBezTo>
                    <a:pt x="3175" y="119"/>
                    <a:pt x="3056" y="1"/>
                    <a:pt x="2909" y="1"/>
                  </a:cubicBezTo>
                  <a:cubicBezTo>
                    <a:pt x="2763" y="1"/>
                    <a:pt x="2643" y="119"/>
                    <a:pt x="2643" y="266"/>
                  </a:cubicBezTo>
                  <a:lnTo>
                    <a:pt x="2643" y="952"/>
                  </a:lnTo>
                  <a:lnTo>
                    <a:pt x="2402" y="952"/>
                  </a:lnTo>
                  <a:lnTo>
                    <a:pt x="2402" y="266"/>
                  </a:lnTo>
                  <a:cubicBezTo>
                    <a:pt x="2402" y="119"/>
                    <a:pt x="2283" y="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51;p64">
              <a:extLst>
                <a:ext uri="{FF2B5EF4-FFF2-40B4-BE49-F238E27FC236}">
                  <a16:creationId xmlns:a16="http://schemas.microsoft.com/office/drawing/2014/main" id="{53BFC2CA-B886-4470-3BFC-589AF20ABE45}"/>
                </a:ext>
              </a:extLst>
            </p:cNvPr>
            <p:cNvSpPr/>
            <p:nvPr/>
          </p:nvSpPr>
          <p:spPr>
            <a:xfrm>
              <a:off x="2084313" y="2453169"/>
              <a:ext cx="274793" cy="272405"/>
            </a:xfrm>
            <a:custGeom>
              <a:avLst/>
              <a:gdLst/>
              <a:ahLst/>
              <a:cxnLst/>
              <a:rect l="l" t="t" r="r" b="b"/>
              <a:pathLst>
                <a:path w="8285" h="8213" extrusionOk="0">
                  <a:moveTo>
                    <a:pt x="2544" y="1"/>
                  </a:moveTo>
                  <a:cubicBezTo>
                    <a:pt x="2311" y="1"/>
                    <a:pt x="2011" y="124"/>
                    <a:pt x="1845" y="287"/>
                  </a:cubicBezTo>
                  <a:lnTo>
                    <a:pt x="291" y="1827"/>
                  </a:lnTo>
                  <a:cubicBezTo>
                    <a:pt x="126" y="1991"/>
                    <a:pt x="0" y="2290"/>
                    <a:pt x="0" y="2522"/>
                  </a:cubicBezTo>
                  <a:lnTo>
                    <a:pt x="0" y="7650"/>
                  </a:lnTo>
                  <a:cubicBezTo>
                    <a:pt x="0" y="7961"/>
                    <a:pt x="254" y="8212"/>
                    <a:pt x="566" y="8212"/>
                  </a:cubicBezTo>
                  <a:lnTo>
                    <a:pt x="7719" y="8212"/>
                  </a:lnTo>
                  <a:cubicBezTo>
                    <a:pt x="8032" y="8212"/>
                    <a:pt x="8284" y="7960"/>
                    <a:pt x="8284" y="7650"/>
                  </a:cubicBezTo>
                  <a:lnTo>
                    <a:pt x="8284" y="2912"/>
                  </a:lnTo>
                  <a:cubicBezTo>
                    <a:pt x="8284" y="2766"/>
                    <a:pt x="8166" y="2646"/>
                    <a:pt x="8019" y="2646"/>
                  </a:cubicBezTo>
                  <a:cubicBezTo>
                    <a:pt x="7872" y="2646"/>
                    <a:pt x="7753" y="2766"/>
                    <a:pt x="7753" y="2912"/>
                  </a:cubicBezTo>
                  <a:lnTo>
                    <a:pt x="7753" y="7650"/>
                  </a:lnTo>
                  <a:cubicBezTo>
                    <a:pt x="7753" y="7666"/>
                    <a:pt x="7737" y="7681"/>
                    <a:pt x="7719" y="7681"/>
                  </a:cubicBezTo>
                  <a:lnTo>
                    <a:pt x="566" y="7681"/>
                  </a:lnTo>
                  <a:cubicBezTo>
                    <a:pt x="548" y="7681"/>
                    <a:pt x="532" y="7666"/>
                    <a:pt x="532" y="7650"/>
                  </a:cubicBezTo>
                  <a:lnTo>
                    <a:pt x="532" y="2522"/>
                  </a:lnTo>
                  <a:cubicBezTo>
                    <a:pt x="532" y="2431"/>
                    <a:pt x="599" y="2271"/>
                    <a:pt x="665" y="2205"/>
                  </a:cubicBezTo>
                  <a:lnTo>
                    <a:pt x="2220" y="665"/>
                  </a:lnTo>
                  <a:cubicBezTo>
                    <a:pt x="2286" y="599"/>
                    <a:pt x="2450" y="532"/>
                    <a:pt x="2544" y="532"/>
                  </a:cubicBezTo>
                  <a:lnTo>
                    <a:pt x="7719" y="532"/>
                  </a:lnTo>
                  <a:cubicBezTo>
                    <a:pt x="7737" y="532"/>
                    <a:pt x="7752" y="547"/>
                    <a:pt x="7752" y="563"/>
                  </a:cubicBezTo>
                  <a:lnTo>
                    <a:pt x="7752" y="1352"/>
                  </a:lnTo>
                  <a:cubicBezTo>
                    <a:pt x="7753" y="1500"/>
                    <a:pt x="7872" y="1619"/>
                    <a:pt x="8019" y="1619"/>
                  </a:cubicBezTo>
                  <a:cubicBezTo>
                    <a:pt x="8166" y="1619"/>
                    <a:pt x="8284" y="1500"/>
                    <a:pt x="8284" y="1353"/>
                  </a:cubicBezTo>
                  <a:lnTo>
                    <a:pt x="8284" y="563"/>
                  </a:lnTo>
                  <a:cubicBezTo>
                    <a:pt x="8284" y="253"/>
                    <a:pt x="8031" y="1"/>
                    <a:pt x="7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52;p64">
              <a:extLst>
                <a:ext uri="{FF2B5EF4-FFF2-40B4-BE49-F238E27FC236}">
                  <a16:creationId xmlns:a16="http://schemas.microsoft.com/office/drawing/2014/main" id="{B3658751-0C70-6E9B-2B9F-D678F06C4329}"/>
                </a:ext>
              </a:extLst>
            </p:cNvPr>
            <p:cNvSpPr/>
            <p:nvPr/>
          </p:nvSpPr>
          <p:spPr>
            <a:xfrm>
              <a:off x="2175159" y="2541196"/>
              <a:ext cx="120929" cy="17678"/>
            </a:xfrm>
            <a:custGeom>
              <a:avLst/>
              <a:gdLst/>
              <a:ahLst/>
              <a:cxnLst/>
              <a:rect l="l" t="t" r="r" b="b"/>
              <a:pathLst>
                <a:path w="3646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3380" y="532"/>
                  </a:lnTo>
                  <a:cubicBezTo>
                    <a:pt x="3527" y="532"/>
                    <a:pt x="3646" y="413"/>
                    <a:pt x="3646" y="267"/>
                  </a:cubicBezTo>
                  <a:cubicBezTo>
                    <a:pt x="3646" y="120"/>
                    <a:pt x="3527" y="1"/>
                    <a:pt x="3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53;p64">
              <a:extLst>
                <a:ext uri="{FF2B5EF4-FFF2-40B4-BE49-F238E27FC236}">
                  <a16:creationId xmlns:a16="http://schemas.microsoft.com/office/drawing/2014/main" id="{A77F3B94-2466-CBCF-1F33-8D83D4506F88}"/>
                </a:ext>
              </a:extLst>
            </p:cNvPr>
            <p:cNvSpPr/>
            <p:nvPr/>
          </p:nvSpPr>
          <p:spPr>
            <a:xfrm>
              <a:off x="2175159" y="2580533"/>
              <a:ext cx="120929" cy="17678"/>
            </a:xfrm>
            <a:custGeom>
              <a:avLst/>
              <a:gdLst/>
              <a:ahLst/>
              <a:cxnLst/>
              <a:rect l="l" t="t" r="r" b="b"/>
              <a:pathLst>
                <a:path w="3646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3380" y="532"/>
                  </a:lnTo>
                  <a:cubicBezTo>
                    <a:pt x="3527" y="532"/>
                    <a:pt x="3646" y="413"/>
                    <a:pt x="3646" y="266"/>
                  </a:cubicBezTo>
                  <a:cubicBezTo>
                    <a:pt x="3646" y="120"/>
                    <a:pt x="3527" y="1"/>
                    <a:pt x="3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54;p64">
              <a:extLst>
                <a:ext uri="{FF2B5EF4-FFF2-40B4-BE49-F238E27FC236}">
                  <a16:creationId xmlns:a16="http://schemas.microsoft.com/office/drawing/2014/main" id="{69C56632-4C6C-06B2-8EDB-31DA5F374CA3}"/>
                </a:ext>
              </a:extLst>
            </p:cNvPr>
            <p:cNvSpPr/>
            <p:nvPr/>
          </p:nvSpPr>
          <p:spPr>
            <a:xfrm>
              <a:off x="2228758" y="2619902"/>
              <a:ext cx="67330" cy="17678"/>
            </a:xfrm>
            <a:custGeom>
              <a:avLst/>
              <a:gdLst/>
              <a:ahLst/>
              <a:cxnLst/>
              <a:rect l="l" t="t" r="r" b="b"/>
              <a:pathLst>
                <a:path w="2030" h="533" extrusionOk="0">
                  <a:moveTo>
                    <a:pt x="267" y="0"/>
                  </a:moveTo>
                  <a:cubicBezTo>
                    <a:pt x="120" y="0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4" y="532"/>
                  </a:lnTo>
                  <a:cubicBezTo>
                    <a:pt x="1910" y="532"/>
                    <a:pt x="2030" y="413"/>
                    <a:pt x="2030" y="266"/>
                  </a:cubicBezTo>
                  <a:cubicBezTo>
                    <a:pt x="2030" y="120"/>
                    <a:pt x="1911" y="0"/>
                    <a:pt x="1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55;p64">
              <a:extLst>
                <a:ext uri="{FF2B5EF4-FFF2-40B4-BE49-F238E27FC236}">
                  <a16:creationId xmlns:a16="http://schemas.microsoft.com/office/drawing/2014/main" id="{AC2E11F4-6A0E-DEA9-8261-540A6B4C48BA}"/>
                </a:ext>
              </a:extLst>
            </p:cNvPr>
            <p:cNvSpPr/>
            <p:nvPr/>
          </p:nvSpPr>
          <p:spPr>
            <a:xfrm>
              <a:off x="2433766" y="2322489"/>
              <a:ext cx="54428" cy="54096"/>
            </a:xfrm>
            <a:custGeom>
              <a:avLst/>
              <a:gdLst/>
              <a:ahLst/>
              <a:cxnLst/>
              <a:rect l="l" t="t" r="r" b="b"/>
              <a:pathLst>
                <a:path w="1641" h="1631" extrusionOk="0">
                  <a:moveTo>
                    <a:pt x="820" y="533"/>
                  </a:moveTo>
                  <a:cubicBezTo>
                    <a:pt x="979" y="533"/>
                    <a:pt x="1109" y="659"/>
                    <a:pt x="1109" y="815"/>
                  </a:cubicBezTo>
                  <a:cubicBezTo>
                    <a:pt x="1109" y="971"/>
                    <a:pt x="979" y="1098"/>
                    <a:pt x="820" y="1098"/>
                  </a:cubicBezTo>
                  <a:cubicBezTo>
                    <a:pt x="662" y="1098"/>
                    <a:pt x="533" y="971"/>
                    <a:pt x="533" y="815"/>
                  </a:cubicBezTo>
                  <a:cubicBezTo>
                    <a:pt x="533" y="659"/>
                    <a:pt x="662" y="533"/>
                    <a:pt x="820" y="533"/>
                  </a:cubicBezTo>
                  <a:close/>
                  <a:moveTo>
                    <a:pt x="820" y="1"/>
                  </a:moveTo>
                  <a:cubicBezTo>
                    <a:pt x="368" y="1"/>
                    <a:pt x="1" y="366"/>
                    <a:pt x="1" y="815"/>
                  </a:cubicBezTo>
                  <a:cubicBezTo>
                    <a:pt x="1" y="1265"/>
                    <a:pt x="368" y="1630"/>
                    <a:pt x="820" y="1630"/>
                  </a:cubicBezTo>
                  <a:cubicBezTo>
                    <a:pt x="1272" y="1630"/>
                    <a:pt x="1640" y="1265"/>
                    <a:pt x="1640" y="815"/>
                  </a:cubicBezTo>
                  <a:cubicBezTo>
                    <a:pt x="1639" y="366"/>
                    <a:pt x="1272" y="1"/>
                    <a:pt x="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56;p64">
              <a:extLst>
                <a:ext uri="{FF2B5EF4-FFF2-40B4-BE49-F238E27FC236}">
                  <a16:creationId xmlns:a16="http://schemas.microsoft.com/office/drawing/2014/main" id="{E60263DC-53FD-7CD3-1231-B674499B21AB}"/>
                </a:ext>
              </a:extLst>
            </p:cNvPr>
            <p:cNvSpPr/>
            <p:nvPr/>
          </p:nvSpPr>
          <p:spPr>
            <a:xfrm>
              <a:off x="1952207" y="2322489"/>
              <a:ext cx="54395" cy="54096"/>
            </a:xfrm>
            <a:custGeom>
              <a:avLst/>
              <a:gdLst/>
              <a:ahLst/>
              <a:cxnLst/>
              <a:rect l="l" t="t" r="r" b="b"/>
              <a:pathLst>
                <a:path w="1640" h="1631" extrusionOk="0">
                  <a:moveTo>
                    <a:pt x="820" y="533"/>
                  </a:moveTo>
                  <a:cubicBezTo>
                    <a:pt x="978" y="533"/>
                    <a:pt x="1107" y="659"/>
                    <a:pt x="1107" y="815"/>
                  </a:cubicBezTo>
                  <a:cubicBezTo>
                    <a:pt x="1107" y="971"/>
                    <a:pt x="978" y="1098"/>
                    <a:pt x="820" y="1098"/>
                  </a:cubicBezTo>
                  <a:cubicBezTo>
                    <a:pt x="661" y="1098"/>
                    <a:pt x="531" y="971"/>
                    <a:pt x="531" y="815"/>
                  </a:cubicBezTo>
                  <a:cubicBezTo>
                    <a:pt x="531" y="659"/>
                    <a:pt x="661" y="533"/>
                    <a:pt x="820" y="533"/>
                  </a:cubicBezTo>
                  <a:close/>
                  <a:moveTo>
                    <a:pt x="820" y="1"/>
                  </a:moveTo>
                  <a:cubicBezTo>
                    <a:pt x="368" y="1"/>
                    <a:pt x="1" y="366"/>
                    <a:pt x="1" y="815"/>
                  </a:cubicBezTo>
                  <a:cubicBezTo>
                    <a:pt x="1" y="1265"/>
                    <a:pt x="368" y="1630"/>
                    <a:pt x="820" y="1630"/>
                  </a:cubicBezTo>
                  <a:cubicBezTo>
                    <a:pt x="1272" y="1630"/>
                    <a:pt x="1639" y="1265"/>
                    <a:pt x="1639" y="815"/>
                  </a:cubicBezTo>
                  <a:cubicBezTo>
                    <a:pt x="1639" y="366"/>
                    <a:pt x="1272" y="1"/>
                    <a:pt x="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3628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2D1747D-6BA3-5E28-A84B-DD392144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0010"/>
            <a:ext cx="7704000" cy="572700"/>
          </a:xfrm>
        </p:spPr>
        <p:txBody>
          <a:bodyPr/>
          <a:lstStyle/>
          <a:p>
            <a:pPr algn="ctr"/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7F354-D7AC-5F25-5F8B-D68BFF443724}"/>
              </a:ext>
            </a:extLst>
          </p:cNvPr>
          <p:cNvSpPr txBox="1"/>
          <p:nvPr/>
        </p:nvSpPr>
        <p:spPr>
          <a:xfrm>
            <a:off x="1714500" y="705102"/>
            <a:ext cx="5715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Extended Efficient Layer Aggregation Network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B77614-E904-0B34-3BC4-6E26D6C0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512" y="1059793"/>
            <a:ext cx="5916976" cy="29382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8DDF04-051A-1533-5482-5DEEBBD690EB}"/>
              </a:ext>
            </a:extLst>
          </p:cNvPr>
          <p:cNvSpPr txBox="1"/>
          <p:nvPr/>
        </p:nvSpPr>
        <p:spPr>
          <a:xfrm>
            <a:off x="1714500" y="4184826"/>
            <a:ext cx="5715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장치의 메모리 문제나 </a:t>
            </a:r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computational density</a:t>
            </a:r>
            <a:r>
              <a:rPr lang="ko-KR" altLang="en-US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줄이기 위한 많은 연구에서 효과적인 구조들을 제안하였으며</a:t>
            </a:r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해당 네트워크들이 </a:t>
            </a:r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YOLOv7</a:t>
            </a:r>
            <a:r>
              <a:rPr lang="ko-KR" altLang="en-US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</a:t>
            </a:r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base line </a:t>
            </a:r>
            <a:r>
              <a:rPr lang="ko-KR" altLang="en-US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구조</a:t>
            </a:r>
            <a:endParaRPr lang="en-US" altLang="ko-KR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872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2D1747D-6BA3-5E28-A84B-DD392144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0010"/>
            <a:ext cx="7704000" cy="572700"/>
          </a:xfrm>
        </p:spPr>
        <p:txBody>
          <a:bodyPr/>
          <a:lstStyle/>
          <a:p>
            <a:pPr algn="ctr"/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7F354-D7AC-5F25-5F8B-D68BFF443724}"/>
              </a:ext>
            </a:extLst>
          </p:cNvPr>
          <p:cNvSpPr txBox="1"/>
          <p:nvPr/>
        </p:nvSpPr>
        <p:spPr>
          <a:xfrm>
            <a:off x="1489424" y="702134"/>
            <a:ext cx="5715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Extended Efficient Layer Aggregation Network</a:t>
            </a:r>
          </a:p>
          <a:p>
            <a:pPr marL="342900" indent="-342900" algn="l">
              <a:buAutoNum type="arabicPeriod"/>
            </a:pPr>
            <a:endParaRPr lang="en-US" altLang="ko-KR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l"/>
            <a:r>
              <a:rPr lang="en-US" altLang="ko-KR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1) </a:t>
            </a:r>
            <a:r>
              <a:rPr lang="en-US" altLang="ko-KR" b="1" i="0" dirty="0" err="1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V</a:t>
            </a:r>
            <a:r>
              <a:rPr lang="en-US" altLang="ko-KR" b="1" dirty="0" err="1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oVnet</a:t>
            </a:r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특징</a:t>
            </a:r>
            <a:endParaRPr lang="en-US" altLang="ko-KR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DDF04-051A-1533-5482-5DEEBBD690EB}"/>
              </a:ext>
            </a:extLst>
          </p:cNvPr>
          <p:cNvSpPr txBox="1"/>
          <p:nvPr/>
        </p:nvSpPr>
        <p:spPr>
          <a:xfrm>
            <a:off x="4162679" y="1955942"/>
            <a:ext cx="34323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en-US" altLang="ko-KR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Dense Net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과 다르게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Input Channel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수가 일정함</a:t>
            </a:r>
            <a:endParaRPr lang="en-US" altLang="ko-KR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Input Channel </a:t>
            </a:r>
            <a:r>
              <a:rPr lang="ko-KR" altLang="en-US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수가 일정하기에 </a:t>
            </a:r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1X1 Depth wise Convolution</a:t>
            </a:r>
            <a:r>
              <a:rPr lang="ko-KR" altLang="en-US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사용하지 않아 </a:t>
            </a:r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Inference </a:t>
            </a:r>
            <a:r>
              <a:rPr lang="ko-KR" altLang="en-US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시간이 더 빠름</a:t>
            </a:r>
            <a:endParaRPr lang="en-US" altLang="ko-KR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B7F1DD-1C93-44A5-15A8-81606F294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24" y="1440798"/>
            <a:ext cx="2174999" cy="327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77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2D1747D-6BA3-5E28-A84B-DD392144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0010"/>
            <a:ext cx="7704000" cy="572700"/>
          </a:xfrm>
        </p:spPr>
        <p:txBody>
          <a:bodyPr/>
          <a:lstStyle/>
          <a:p>
            <a:pPr algn="ctr"/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7F354-D7AC-5F25-5F8B-D68BFF443724}"/>
              </a:ext>
            </a:extLst>
          </p:cNvPr>
          <p:cNvSpPr txBox="1"/>
          <p:nvPr/>
        </p:nvSpPr>
        <p:spPr>
          <a:xfrm>
            <a:off x="1489424" y="702134"/>
            <a:ext cx="5715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Extended Efficient Layer Aggregation Network</a:t>
            </a:r>
          </a:p>
          <a:p>
            <a:pPr marL="342900" indent="-342900" algn="l">
              <a:buAutoNum type="arabicPeriod"/>
            </a:pPr>
            <a:endParaRPr lang="en-US" altLang="ko-KR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l"/>
            <a:r>
              <a:rPr lang="en-US" altLang="ko-KR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1) </a:t>
            </a:r>
            <a:r>
              <a:rPr lang="en-US" altLang="ko-KR" b="1" dirty="0" err="1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CSPVoVNet</a:t>
            </a:r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특징</a:t>
            </a:r>
            <a:endParaRPr lang="en-US" altLang="ko-KR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DDF04-051A-1533-5482-5DEEBBD690EB}"/>
              </a:ext>
            </a:extLst>
          </p:cNvPr>
          <p:cNvSpPr txBox="1"/>
          <p:nvPr/>
        </p:nvSpPr>
        <p:spPr>
          <a:xfrm>
            <a:off x="4142207" y="1563626"/>
            <a:ext cx="343230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en-US" altLang="ko-KR" sz="1200" b="1" i="0" dirty="0" err="1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VoVNet</a:t>
            </a:r>
            <a:r>
              <a:rPr lang="ko-KR" altLang="en-US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 </a:t>
            </a:r>
            <a:r>
              <a:rPr lang="en-US" altLang="ko-KR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Cross Stage Partial(CSP)</a:t>
            </a:r>
            <a:r>
              <a:rPr lang="ko-KR" altLang="en-US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구조를 추가한 것으로 </a:t>
            </a:r>
            <a:r>
              <a:rPr lang="en-US" altLang="ko-KR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Input </a:t>
            </a:r>
            <a:r>
              <a:rPr lang="en-US" altLang="ko-KR" sz="1200" b="1" i="0" dirty="0" err="1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Channeld</a:t>
            </a:r>
            <a:r>
              <a:rPr lang="ko-KR" altLang="en-US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반으로 나눠 왼쪽의 </a:t>
            </a:r>
            <a:r>
              <a:rPr lang="en-US" altLang="ko-KR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</a:t>
            </a:r>
            <a:r>
              <a:rPr lang="ko-KR" altLang="en-US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는 그대로 </a:t>
            </a:r>
            <a:r>
              <a:rPr lang="en-US" altLang="ko-KR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transition layer</a:t>
            </a:r>
            <a:r>
              <a:rPr lang="ko-KR" altLang="en-US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 더해 짐</a:t>
            </a:r>
            <a:endParaRPr lang="en-US" altLang="ko-KR" sz="1200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>
              <a:buClr>
                <a:schemeClr val="bg2"/>
              </a:buClr>
            </a:pPr>
            <a:endParaRPr lang="en-US" altLang="ko-KR" sz="1200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ko-KR" altLang="en-US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나눠진 </a:t>
            </a:r>
            <a:r>
              <a:rPr lang="en-US" altLang="ko-KR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 </a:t>
            </a:r>
            <a:r>
              <a:rPr lang="ko-KR" altLang="en-US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때문에 기존보다 </a:t>
            </a:r>
            <a:r>
              <a:rPr lang="en-US" altLang="ko-KR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gradient flow</a:t>
            </a:r>
            <a:r>
              <a:rPr lang="ko-KR" altLang="en-US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 </a:t>
            </a:r>
            <a:r>
              <a:rPr lang="en-US" altLang="ko-KR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truncate</a:t>
            </a:r>
            <a:r>
              <a:rPr lang="ko-KR" altLang="en-US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되어 과도한 양의 </a:t>
            </a:r>
            <a:r>
              <a:rPr lang="en-US" altLang="ko-KR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gradient information</a:t>
            </a:r>
            <a:r>
              <a:rPr lang="ko-KR" altLang="en-US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방지하며</a:t>
            </a:r>
            <a:r>
              <a:rPr lang="en-US" altLang="ko-KR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C</a:t>
            </a:r>
            <a:r>
              <a:rPr lang="ko-KR" altLang="en-US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나누고 </a:t>
            </a:r>
            <a:r>
              <a:rPr lang="en-US" altLang="ko-KR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transition layer</a:t>
            </a:r>
            <a:r>
              <a:rPr lang="ko-KR" altLang="en-US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에서 병합하기에 </a:t>
            </a:r>
            <a:r>
              <a:rPr lang="en-US" altLang="ko-KR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gradient path</a:t>
            </a:r>
            <a:r>
              <a:rPr lang="ko-KR" altLang="en-US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는 </a:t>
            </a:r>
            <a:r>
              <a:rPr lang="en-US" altLang="ko-KR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배 증가하여 다양한 </a:t>
            </a:r>
            <a:r>
              <a:rPr lang="en-US" altLang="ko-KR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Feature</a:t>
            </a:r>
            <a:r>
              <a:rPr lang="ko-KR" altLang="en-US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학습할 수 있음</a:t>
            </a:r>
            <a:endParaRPr lang="en-US" altLang="ko-KR" sz="1200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en-US" altLang="ko-KR" sz="1200" b="1" i="0" dirty="0" err="1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VoVNet</a:t>
            </a:r>
            <a:r>
              <a:rPr lang="ko-KR" altLang="en-US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장점은 그대로 유지</a:t>
            </a:r>
            <a:endParaRPr lang="en-US" altLang="ko-KR" sz="1200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0F13FF-6BBA-C164-5E45-9E8F76020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23" y="1563626"/>
            <a:ext cx="2024875" cy="305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00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2D1747D-6BA3-5E28-A84B-DD392144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0010"/>
            <a:ext cx="7704000" cy="572700"/>
          </a:xfrm>
        </p:spPr>
        <p:txBody>
          <a:bodyPr/>
          <a:lstStyle/>
          <a:p>
            <a:pPr algn="ctr"/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7F354-D7AC-5F25-5F8B-D68BFF443724}"/>
              </a:ext>
            </a:extLst>
          </p:cNvPr>
          <p:cNvSpPr txBox="1"/>
          <p:nvPr/>
        </p:nvSpPr>
        <p:spPr>
          <a:xfrm>
            <a:off x="1489424" y="702134"/>
            <a:ext cx="5715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Extended Efficient Layer Aggregation Network</a:t>
            </a:r>
          </a:p>
          <a:p>
            <a:pPr marL="342900" indent="-342900" algn="l">
              <a:buAutoNum type="arabicPeriod"/>
            </a:pPr>
            <a:endParaRPr lang="en-US" altLang="ko-KR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l"/>
            <a:r>
              <a:rPr lang="en-US" altLang="ko-KR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1) ELAN</a:t>
            </a:r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특징</a:t>
            </a:r>
            <a:endParaRPr lang="en-US" altLang="ko-KR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DDF04-051A-1533-5482-5DEEBBD690EB}"/>
              </a:ext>
            </a:extLst>
          </p:cNvPr>
          <p:cNvSpPr txBox="1"/>
          <p:nvPr/>
        </p:nvSpPr>
        <p:spPr>
          <a:xfrm>
            <a:off x="4142207" y="1563626"/>
            <a:ext cx="34323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ko-KR" altLang="en-US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기존의 </a:t>
            </a:r>
            <a:r>
              <a:rPr lang="en-US" altLang="ko-KR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CSP </a:t>
            </a:r>
            <a:r>
              <a:rPr lang="en-US" altLang="ko-KR" sz="1200" b="1" dirty="0" err="1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VoVNet</a:t>
            </a:r>
            <a:r>
              <a:rPr lang="ko-KR" altLang="en-US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장점은 그대로 이용</a:t>
            </a:r>
            <a:endParaRPr lang="en-US" altLang="ko-KR" sz="1200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>
              <a:buClr>
                <a:schemeClr val="bg2"/>
              </a:buClr>
            </a:pPr>
            <a:endParaRPr lang="en-US" altLang="ko-KR" sz="1200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en-US" altLang="ko-KR" sz="1200" b="1" i="0" dirty="0" err="1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CSPVoVNet</a:t>
            </a:r>
            <a:r>
              <a:rPr lang="ko-KR" altLang="en-US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가장 짧은 </a:t>
            </a:r>
            <a:r>
              <a:rPr lang="en-US" altLang="ko-KR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gradient path</a:t>
            </a:r>
            <a:r>
              <a:rPr lang="ko-KR" altLang="en-US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와 </a:t>
            </a:r>
            <a:r>
              <a:rPr lang="ko-KR" altLang="en-US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가장 긴 </a:t>
            </a:r>
            <a:r>
              <a:rPr lang="en-US" altLang="ko-KR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gradient path</a:t>
            </a:r>
            <a:r>
              <a:rPr lang="ko-KR" altLang="en-US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차이를 극대화 시켜 모듈 간소화</a:t>
            </a:r>
            <a:endParaRPr lang="en-US" altLang="ko-KR" sz="1200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ko-KR" altLang="en-US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가장 짧은 </a:t>
            </a:r>
            <a:r>
              <a:rPr lang="en-US" altLang="ko-KR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gradient path</a:t>
            </a:r>
            <a:r>
              <a:rPr lang="ko-KR" altLang="en-US" sz="12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와 </a:t>
            </a:r>
            <a:r>
              <a:rPr lang="ko-KR" altLang="en-US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가장 긴 </a:t>
            </a:r>
            <a:r>
              <a:rPr lang="en-US" altLang="ko-KR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gradient path</a:t>
            </a:r>
            <a:r>
              <a:rPr lang="ko-KR" altLang="en-US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컨트롤하여 </a:t>
            </a:r>
            <a:r>
              <a:rPr lang="en-US" altLang="ko-KR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deep</a:t>
            </a:r>
            <a:r>
              <a:rPr lang="ko-KR" altLang="en-US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한 네트워크도 학습 가능하고 수렴도 효과적으로 이루어질 수 있게 함</a:t>
            </a:r>
            <a:endParaRPr lang="en-US" altLang="ko-KR" sz="12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endParaRPr lang="en-US" altLang="ko-KR" sz="1200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ko-KR" altLang="en-US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단점</a:t>
            </a:r>
            <a:endParaRPr lang="en-US" altLang="ko-KR" sz="12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Computation block</a:t>
            </a:r>
            <a:r>
              <a:rPr lang="ko-KR" altLang="en-US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 어느정도 많이 쌓아도 잘 학습되나 무한대로 쌓을 경우 </a:t>
            </a:r>
            <a:r>
              <a:rPr lang="en-US" altLang="ko-KR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stable state</a:t>
            </a:r>
            <a:r>
              <a:rPr lang="ko-KR" altLang="en-US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 </a:t>
            </a:r>
            <a:r>
              <a:rPr lang="ko-KR" altLang="en-US" sz="1200" b="1" dirty="0" err="1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망자겨</a:t>
            </a:r>
            <a:r>
              <a:rPr lang="ko-KR" altLang="en-US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되며 </a:t>
            </a:r>
            <a:r>
              <a:rPr lang="en-US" altLang="ko-KR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parameter utilization</a:t>
            </a:r>
            <a:r>
              <a:rPr lang="ko-KR" altLang="en-US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 낮아짐</a:t>
            </a:r>
            <a:endParaRPr lang="en-US" altLang="ko-KR" sz="1200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3D411C-B9E3-B523-33DB-63B1B4E2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492" y="1563625"/>
            <a:ext cx="2197835" cy="318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82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2D1747D-6BA3-5E28-A84B-DD392144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0010"/>
            <a:ext cx="7704000" cy="572700"/>
          </a:xfrm>
        </p:spPr>
        <p:txBody>
          <a:bodyPr/>
          <a:lstStyle/>
          <a:p>
            <a:pPr algn="ctr"/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7F354-D7AC-5F25-5F8B-D68BFF443724}"/>
              </a:ext>
            </a:extLst>
          </p:cNvPr>
          <p:cNvSpPr txBox="1"/>
          <p:nvPr/>
        </p:nvSpPr>
        <p:spPr>
          <a:xfrm>
            <a:off x="1489424" y="702134"/>
            <a:ext cx="5715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Extended Efficient Layer Aggregation Network</a:t>
            </a:r>
          </a:p>
          <a:p>
            <a:pPr marL="342900" indent="-342900" algn="l">
              <a:buAutoNum type="arabicPeriod"/>
            </a:pPr>
            <a:endParaRPr lang="en-US" altLang="ko-KR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l"/>
            <a:r>
              <a:rPr lang="en-US" altLang="ko-KR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1) </a:t>
            </a:r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-ELAN</a:t>
            </a:r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특징 </a:t>
            </a:r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본 논문에서 제안</a:t>
            </a:r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en-US" altLang="ko-KR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DDF04-051A-1533-5482-5DEEBBD690EB}"/>
              </a:ext>
            </a:extLst>
          </p:cNvPr>
          <p:cNvSpPr txBox="1"/>
          <p:nvPr/>
        </p:nvSpPr>
        <p:spPr>
          <a:xfrm>
            <a:off x="4142207" y="1563626"/>
            <a:ext cx="34323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en-US" altLang="ko-KR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Expand, Shuffle, Merge Cardinality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통해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Computational block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많이 쌓아도 학습 능력이 우수</a:t>
            </a:r>
            <a:endParaRPr lang="en-US" altLang="ko-KR" sz="1100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>
              <a:buClr>
                <a:schemeClr val="bg2"/>
              </a:buClr>
            </a:pPr>
            <a:endParaRPr lang="en-US" altLang="ko-KR" sz="1100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en-US" altLang="ko-KR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Scaling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 따라 </a:t>
            </a:r>
            <a:r>
              <a:rPr lang="en-US" altLang="ko-KR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Computational block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만 바뀌고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Transition layer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는 바뀌지 않음</a:t>
            </a: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endParaRPr lang="en-US" altLang="ko-KR" sz="1100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ko-KR" altLang="en-US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프로세스</a:t>
            </a:r>
            <a:endParaRPr lang="en-US" altLang="ko-KR" sz="1100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lvl="2">
              <a:buClr>
                <a:schemeClr val="bg2"/>
              </a:buClr>
            </a:pPr>
            <a:endParaRPr lang="en-US" altLang="ko-KR" sz="1100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28600" lvl="2" indent="-228600">
              <a:buClr>
                <a:schemeClr val="bg2"/>
              </a:buClr>
              <a:buAutoNum type="arabicParenR"/>
            </a:pP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computational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block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들에 대해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channel 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수를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multiplier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하는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Group Convolution 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적용</a:t>
            </a: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28600" lvl="2" indent="-228600">
              <a:buClr>
                <a:schemeClr val="bg2"/>
              </a:buClr>
              <a:buAutoNum type="arabicParenR"/>
            </a:pP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28600" lvl="2" indent="-228600">
              <a:buClr>
                <a:schemeClr val="bg2"/>
              </a:buClr>
              <a:buAutoNum type="arabicParenR"/>
            </a:pPr>
            <a:r>
              <a:rPr lang="en-US" altLang="ko-KR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CSP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로 나눠진 </a:t>
            </a:r>
            <a:r>
              <a:rPr lang="en-US" altLang="ko-KR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feature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와 </a:t>
            </a:r>
            <a:r>
              <a:rPr lang="en-US" altLang="ko-KR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Computational block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</a:t>
            </a:r>
            <a:r>
              <a:rPr lang="en-US" altLang="ko-KR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output feature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들이 </a:t>
            </a:r>
            <a:r>
              <a:rPr lang="en-US" altLang="ko-KR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shuffle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된 후 </a:t>
            </a:r>
            <a:r>
              <a:rPr lang="en-US" altLang="ko-KR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concatenate</a:t>
            </a:r>
          </a:p>
          <a:p>
            <a:pPr marL="228600" lvl="2" indent="-228600">
              <a:buClr>
                <a:schemeClr val="bg2"/>
              </a:buClr>
              <a:buAutoNum type="arabicParenR"/>
            </a:pP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28600" lvl="2" indent="-228600">
              <a:buClr>
                <a:schemeClr val="bg2"/>
              </a:buClr>
              <a:buAutoNum type="arabicParenR"/>
            </a:pPr>
            <a:r>
              <a:rPr lang="en-US" altLang="ko-KR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Merge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car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dinality 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수행</a:t>
            </a:r>
            <a:endParaRPr lang="en-US" altLang="ko-KR" sz="1100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F3AF13-D385-A959-E6CD-7BDABD718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492" y="1563626"/>
            <a:ext cx="2270987" cy="330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29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2D1747D-6BA3-5E28-A84B-DD392144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0010"/>
            <a:ext cx="7704000" cy="572700"/>
          </a:xfrm>
        </p:spPr>
        <p:txBody>
          <a:bodyPr/>
          <a:lstStyle/>
          <a:p>
            <a:pPr algn="ctr"/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7F354-D7AC-5F25-5F8B-D68BFF443724}"/>
              </a:ext>
            </a:extLst>
          </p:cNvPr>
          <p:cNvSpPr txBox="1"/>
          <p:nvPr/>
        </p:nvSpPr>
        <p:spPr>
          <a:xfrm>
            <a:off x="1489424" y="702134"/>
            <a:ext cx="5715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 </a:t>
            </a:r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Model</a:t>
            </a:r>
            <a:r>
              <a:rPr lang="ko-KR" altLang="en-US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Scaling</a:t>
            </a:r>
            <a:r>
              <a:rPr lang="ko-KR" altLang="en-US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for</a:t>
            </a:r>
            <a:r>
              <a:rPr lang="ko-KR" altLang="en-US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Concatenation-Based Models</a:t>
            </a:r>
          </a:p>
          <a:p>
            <a:pPr algn="l"/>
            <a:endParaRPr lang="en-US" altLang="ko-KR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l"/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Compound Scaling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DDF04-051A-1533-5482-5DEEBBD690EB}"/>
              </a:ext>
            </a:extLst>
          </p:cNvPr>
          <p:cNvSpPr txBox="1"/>
          <p:nvPr/>
        </p:nvSpPr>
        <p:spPr>
          <a:xfrm>
            <a:off x="5611972" y="1492035"/>
            <a:ext cx="34323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ko-KR" altLang="en-US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기존 </a:t>
            </a:r>
            <a:r>
              <a:rPr lang="en-US" altLang="ko-KR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Efficient Net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같은 경우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Model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Scaling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width, depth, resolution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조절해 가며 진행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논문에서 제안한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E-ELAN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과 같이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Concatenation-Based 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구조는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Scaling 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조절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transition layer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input channel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 증가</a:t>
            </a:r>
            <a:endParaRPr lang="en-US" altLang="ko-KR" sz="1100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>
              <a:buClr>
                <a:schemeClr val="bg2"/>
              </a:buClr>
            </a:pPr>
            <a:endParaRPr lang="en-US" altLang="ko-KR" sz="1100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ko-KR" altLang="en-US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이는 </a:t>
            </a:r>
            <a:r>
              <a:rPr lang="en-US" altLang="ko-KR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transition layer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</a:t>
            </a:r>
            <a:r>
              <a:rPr lang="en-US" altLang="ko-KR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input, output channel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 모두 변경</a:t>
            </a:r>
            <a:endParaRPr lang="en-US" altLang="ko-KR" sz="1100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en-US" altLang="ko-KR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output channel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 변경되는 것은 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다음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transition layer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input channel 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또한 변경되기에 이것이 반복될 경우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scaling factor 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분석이 불가능</a:t>
            </a: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23F07C-F99C-F141-ABD3-682CD09F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8" y="1735258"/>
            <a:ext cx="5391902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14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2D1747D-6BA3-5E28-A84B-DD392144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0010"/>
            <a:ext cx="7704000" cy="572700"/>
          </a:xfrm>
        </p:spPr>
        <p:txBody>
          <a:bodyPr/>
          <a:lstStyle/>
          <a:p>
            <a:pPr algn="ctr"/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7F354-D7AC-5F25-5F8B-D68BFF443724}"/>
              </a:ext>
            </a:extLst>
          </p:cNvPr>
          <p:cNvSpPr txBox="1"/>
          <p:nvPr/>
        </p:nvSpPr>
        <p:spPr>
          <a:xfrm>
            <a:off x="1489424" y="689942"/>
            <a:ext cx="5715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 </a:t>
            </a:r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Model</a:t>
            </a:r>
            <a:r>
              <a:rPr lang="ko-KR" altLang="en-US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Scaling</a:t>
            </a:r>
            <a:r>
              <a:rPr lang="ko-KR" altLang="en-US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for</a:t>
            </a:r>
            <a:r>
              <a:rPr lang="ko-KR" altLang="en-US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Concatenation-Based Models</a:t>
            </a:r>
          </a:p>
          <a:p>
            <a:pPr algn="l"/>
            <a:endParaRPr lang="en-US" altLang="ko-KR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l"/>
            <a:r>
              <a:rPr lang="en-US" altLang="ko-KR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Compound Scaling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DDF04-051A-1533-5482-5DEEBBD690EB}"/>
              </a:ext>
            </a:extLst>
          </p:cNvPr>
          <p:cNvSpPr txBox="1"/>
          <p:nvPr/>
        </p:nvSpPr>
        <p:spPr>
          <a:xfrm>
            <a:off x="5611972" y="1492035"/>
            <a:ext cx="34323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앞서 언급한 문제를 해결하기 위해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YOLOv7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에서는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Compound Model Scaling Method 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제안</a:t>
            </a: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Compound Scaling Method</a:t>
            </a:r>
          </a:p>
          <a:p>
            <a:pPr>
              <a:buClr>
                <a:schemeClr val="bg2"/>
              </a:buClr>
            </a:pP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Computation Block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에서만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depth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scaling up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적용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이에 맞춰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output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channel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변경</a:t>
            </a: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Computation Block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output channel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 늘어났으므로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transition layer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width scaling up 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적용</a:t>
            </a: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Partial 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부분의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Input Feature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는 전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transition layer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output </a:t>
            </a:r>
            <a:r>
              <a:rPr lang="en-US" altLang="ko-KR" sz="1100" b="1" dirty="0" err="1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featur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이므로 똑같이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partial 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부분도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width scaling up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됨</a:t>
            </a: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366312-7D22-833D-B373-9EA0C5FEE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03" y="1638576"/>
            <a:ext cx="4944165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52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34232" y="543955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48"/>
          <p:cNvSpPr txBox="1">
            <a:spLocks noGrp="1"/>
          </p:cNvSpPr>
          <p:nvPr>
            <p:ph type="title"/>
          </p:nvPr>
        </p:nvSpPr>
        <p:spPr>
          <a:xfrm>
            <a:off x="719999" y="1354363"/>
            <a:ext cx="4599539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baseline="30000" dirty="0"/>
              <a:t>nd</a:t>
            </a:r>
            <a:br>
              <a:rPr lang="en" dirty="0"/>
            </a:br>
            <a:r>
              <a:rPr lang="en" dirty="0"/>
              <a:t>USED</a:t>
            </a:r>
            <a:br>
              <a:rPr lang="en" dirty="0"/>
            </a:br>
            <a:r>
              <a:rPr lang="en" dirty="0"/>
              <a:t>MODEL</a:t>
            </a:r>
            <a:endParaRPr dirty="0"/>
          </a:p>
        </p:txBody>
      </p:sp>
      <p:sp>
        <p:nvSpPr>
          <p:cNvPr id="1642" name="Google Shape;1642;p48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객체 탐지 모델 중 현재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SOTA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달성한 </a:t>
            </a:r>
            <a:r>
              <a:rPr lang="en-US" altLang="ko-KR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OpenGV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에서 발표한 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InternImage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모델 사용</a:t>
            </a:r>
          </a:p>
        </p:txBody>
      </p:sp>
      <p:grpSp>
        <p:nvGrpSpPr>
          <p:cNvPr id="1644" name="Google Shape;1644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5" name="Google Shape;1645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8" name="Google Shape;1648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1" name="Google Shape;1651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3" name="Google Shape;1653;p4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4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nternImage Alternatives and Reviews (Apr 2023)">
            <a:extLst>
              <a:ext uri="{FF2B5EF4-FFF2-40B4-BE49-F238E27FC236}">
                <a16:creationId xmlns:a16="http://schemas.microsoft.com/office/drawing/2014/main" id="{39452423-6504-BCED-DBB0-0D13844EE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396" y="1854736"/>
            <a:ext cx="1613264" cy="161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72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대회 참가 목적 및 프로젝트의 전체적인 과정 요약 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개요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4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4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4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46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46"/>
          <p:cNvSpPr txBox="1">
            <a:spLocks noGrp="1"/>
          </p:cNvSpPr>
          <p:nvPr>
            <p:ph type="title"/>
          </p:nvPr>
        </p:nvSpPr>
        <p:spPr>
          <a:xfrm>
            <a:off x="1231740" y="1460863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PAPER REVIEW</a:t>
            </a:r>
            <a:endParaRPr dirty="0"/>
          </a:p>
        </p:txBody>
      </p:sp>
      <p:sp>
        <p:nvSpPr>
          <p:cNvPr id="1603" name="Google Shape;1603;p46"/>
          <p:cNvSpPr txBox="1">
            <a:spLocks noGrp="1"/>
          </p:cNvSpPr>
          <p:nvPr>
            <p:ph type="subTitle" idx="1"/>
          </p:nvPr>
        </p:nvSpPr>
        <p:spPr>
          <a:xfrm>
            <a:off x="713218" y="3267706"/>
            <a:ext cx="8123757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ko-KR" b="0" i="0" dirty="0" err="1">
                <a:solidFill>
                  <a:schemeClr val="tx1"/>
                </a:solidFill>
                <a:effectLst/>
                <a:latin typeface="Lato" panose="020F0502020204030204" pitchFamily="34" charset="0"/>
              </a:rPr>
              <a:t>InternImage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Lato" panose="020F0502020204030204" pitchFamily="34" charset="0"/>
              </a:rPr>
              <a:t>: Exploring Large-Scale Vision Foundation Models with Deformable Convolutions</a:t>
            </a:r>
          </a:p>
        </p:txBody>
      </p:sp>
      <p:grpSp>
        <p:nvGrpSpPr>
          <p:cNvPr id="1604" name="Google Shape;1604;p46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605" name="Google Shape;1605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7" name="Google Shape;1607;p46"/>
          <p:cNvGrpSpPr/>
          <p:nvPr/>
        </p:nvGrpSpPr>
        <p:grpSpPr>
          <a:xfrm>
            <a:off x="4889800" y="4015138"/>
            <a:ext cx="76825" cy="76800"/>
            <a:chOff x="3104875" y="1099400"/>
            <a:chExt cx="76825" cy="76800"/>
          </a:xfrm>
        </p:grpSpPr>
        <p:sp>
          <p:nvSpPr>
            <p:cNvPr id="1608" name="Google Shape;1608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0" name="Google Shape;1610;p46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611" name="Google Shape;1611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5487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1" name="Google Shape;1871;p53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p53"/>
          <p:cNvSpPr txBox="1">
            <a:spLocks noGrp="1"/>
          </p:cNvSpPr>
          <p:nvPr>
            <p:ph type="title"/>
          </p:nvPr>
        </p:nvSpPr>
        <p:spPr>
          <a:xfrm>
            <a:off x="720009" y="793573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Transformer Model Always Better?</a:t>
            </a:r>
            <a:endParaRPr dirty="0"/>
          </a:p>
        </p:txBody>
      </p:sp>
      <p:sp>
        <p:nvSpPr>
          <p:cNvPr id="1857" name="Google Shape;1857;p53"/>
          <p:cNvSpPr txBox="1">
            <a:spLocks noGrp="1"/>
          </p:cNvSpPr>
          <p:nvPr>
            <p:ph type="subTitle" idx="1"/>
          </p:nvPr>
        </p:nvSpPr>
        <p:spPr>
          <a:xfrm>
            <a:off x="929769" y="2580248"/>
            <a:ext cx="4824212" cy="10625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최근 컴퓨터 비전 분야에서 대두되고 있는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Transformer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 대해 언급하면서 무조건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Transformer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 기존의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CNN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모델보다 더 좋은 성능을 도출하는 지에 대한 의문 제시</a:t>
            </a: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861" name="Google Shape;1861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62" name="Google Shape;186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7" name="Google Shape;1867;p53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53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53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53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13">
            <a:off x="5593461" y="3001705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5099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1" name="Google Shape;1871;p53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p53"/>
          <p:cNvSpPr txBox="1">
            <a:spLocks noGrp="1"/>
          </p:cNvSpPr>
          <p:nvPr>
            <p:ph type="title"/>
          </p:nvPr>
        </p:nvSpPr>
        <p:spPr>
          <a:xfrm>
            <a:off x="716550" y="588172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Gap</a:t>
            </a:r>
            <a:r>
              <a:rPr lang="ko-KR" altLang="en-US" dirty="0"/>
              <a:t> </a:t>
            </a:r>
            <a:r>
              <a:rPr lang="en-US" altLang="ko-KR" dirty="0"/>
              <a:t>Between CNN &amp; Transformer</a:t>
            </a:r>
            <a:endParaRPr dirty="0"/>
          </a:p>
        </p:txBody>
      </p:sp>
      <p:sp>
        <p:nvSpPr>
          <p:cNvPr id="1857" name="Google Shape;1857;p53"/>
          <p:cNvSpPr txBox="1">
            <a:spLocks noGrp="1"/>
          </p:cNvSpPr>
          <p:nvPr>
            <p:ph type="subTitle" idx="1"/>
          </p:nvPr>
        </p:nvSpPr>
        <p:spPr>
          <a:xfrm>
            <a:off x="713091" y="1505987"/>
            <a:ext cx="4824212" cy="197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Operator Level</a:t>
            </a:r>
          </a:p>
          <a:p>
            <a:pPr marL="0" indent="0">
              <a:buNone/>
            </a:pP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Transformer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는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Long-Range Dependence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와 </a:t>
            </a:r>
            <a:r>
              <a:rPr lang="en-US" altLang="ko-KR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Adative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Spatial Aggregation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가지며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Multi-Head Self-Attention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이점을 활용하여 대량의 데이터에서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CNN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보다 강력하고 견고한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Representation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학습 가능 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/>
            <a:r>
              <a:rPr 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Architecture 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CNN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경우 단순히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convolution layer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그 다음에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normalization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 오지만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Transformer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경우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layer normalization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이나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FFN, GELU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와 같은 고급 구성요소가 포함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861" name="Google Shape;1861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62" name="Google Shape;186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7" name="Google Shape;1867;p53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53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53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53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13">
            <a:off x="5593461" y="3001705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6623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1" name="Google Shape;1871;p53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53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p53"/>
          <p:cNvSpPr txBox="1">
            <a:spLocks noGrp="1"/>
          </p:cNvSpPr>
          <p:nvPr>
            <p:ph type="title"/>
          </p:nvPr>
        </p:nvSpPr>
        <p:spPr>
          <a:xfrm>
            <a:off x="713091" y="325183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 of Core Operators</a:t>
            </a:r>
            <a:endParaRPr dirty="0"/>
          </a:p>
        </p:txBody>
      </p:sp>
      <p:sp>
        <p:nvSpPr>
          <p:cNvPr id="1857" name="Google Shape;1857;p53"/>
          <p:cNvSpPr txBox="1">
            <a:spLocks noGrp="1"/>
          </p:cNvSpPr>
          <p:nvPr>
            <p:ph type="subTitle" idx="1"/>
          </p:nvPr>
        </p:nvSpPr>
        <p:spPr>
          <a:xfrm>
            <a:off x="3968990" y="1510443"/>
            <a:ext cx="5054869" cy="197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Global Attention (</a:t>
            </a:r>
            <a:r>
              <a:rPr 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ViT</a:t>
            </a:r>
            <a:r>
              <a:rPr 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메모리 및 </a:t>
            </a: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계산량의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효율성 문제</a:t>
            </a: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/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/>
            <a:r>
              <a:rPr 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Local Attention (</a:t>
            </a:r>
            <a:r>
              <a:rPr 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Swin</a:t>
            </a:r>
            <a:r>
              <a:rPr 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Transformer)</a:t>
            </a:r>
          </a:p>
          <a:p>
            <a:pPr marL="0" indent="0">
              <a:buNone/>
            </a:pPr>
            <a:r>
              <a:rPr 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 Long-Range Dependence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문제</a:t>
            </a: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/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/>
            <a:r>
              <a:rPr 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Large Kernel (</a:t>
            </a:r>
            <a:r>
              <a:rPr 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SLaK</a:t>
            </a:r>
            <a:r>
              <a:rPr 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 Adaptive Spatial Aggregation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문제 </a:t>
            </a: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/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/>
            <a:r>
              <a:rPr 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Dynamic Sparse Kernel</a:t>
            </a:r>
          </a:p>
          <a:p>
            <a:pPr marL="0" indent="0">
              <a:buNone/>
            </a:pPr>
            <a:r>
              <a:rPr 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 (Dynamic Sparse Convolution)</a:t>
            </a:r>
          </a:p>
          <a:p>
            <a:pPr marL="0" indent="0">
              <a:buNone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위의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Operator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들의 문제를 모두 보안 가능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indent="0">
              <a:buNone/>
            </a:pPr>
            <a:r>
              <a:rPr 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 Deformable Convolution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개선된 버전</a:t>
            </a: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861" name="Google Shape;1861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62" name="Google Shape;186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EF11D74-5B78-454E-22D7-F36DC774C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72" y="1288647"/>
            <a:ext cx="3140341" cy="35149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674DF07-365A-A6D5-CD88-8193DC1DCC48}"/>
              </a:ext>
            </a:extLst>
          </p:cNvPr>
          <p:cNvSpPr/>
          <p:nvPr/>
        </p:nvSpPr>
        <p:spPr>
          <a:xfrm>
            <a:off x="2376105" y="3243784"/>
            <a:ext cx="1455031" cy="1518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8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2D1747D-6BA3-5E28-A84B-DD392144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0010"/>
            <a:ext cx="7704000" cy="572700"/>
          </a:xfrm>
        </p:spPr>
        <p:txBody>
          <a:bodyPr/>
          <a:lstStyle/>
          <a:p>
            <a:pPr algn="ctr"/>
            <a:r>
              <a:rPr lang="en-US" altLang="ko-KR" dirty="0" err="1"/>
              <a:t>InternImage</a:t>
            </a:r>
            <a:r>
              <a:rPr lang="ko-KR" altLang="en-US" dirty="0"/>
              <a:t> </a:t>
            </a:r>
            <a:r>
              <a:rPr lang="en-US" altLang="ko-KR" dirty="0"/>
              <a:t>Overall Architecture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3EAA4E-BB68-025A-2A81-735BCB842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111474"/>
            <a:ext cx="2577264" cy="35428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44FBA0-5214-D8DB-92E2-E673B777981B}"/>
              </a:ext>
            </a:extLst>
          </p:cNvPr>
          <p:cNvSpPr/>
          <p:nvPr/>
        </p:nvSpPr>
        <p:spPr>
          <a:xfrm>
            <a:off x="3425588" y="3350525"/>
            <a:ext cx="723331" cy="354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448;p43">
            <a:extLst>
              <a:ext uri="{FF2B5EF4-FFF2-40B4-BE49-F238E27FC236}">
                <a16:creationId xmlns:a16="http://schemas.microsoft.com/office/drawing/2014/main" id="{0C42F1FC-3EF0-DC60-DB93-D6045EB2472F}"/>
              </a:ext>
            </a:extLst>
          </p:cNvPr>
          <p:cNvSpPr txBox="1">
            <a:spLocks/>
          </p:cNvSpPr>
          <p:nvPr/>
        </p:nvSpPr>
        <p:spPr>
          <a:xfrm>
            <a:off x="4688461" y="3822816"/>
            <a:ext cx="4455539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Architecture Design</a:t>
            </a:r>
            <a:endParaRPr lang="en-US" sz="18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Google Shape;1449;p43">
            <a:extLst>
              <a:ext uri="{FF2B5EF4-FFF2-40B4-BE49-F238E27FC236}">
                <a16:creationId xmlns:a16="http://schemas.microsoft.com/office/drawing/2014/main" id="{5F53EDFC-DDD1-1889-1E3C-5CBAB2CA94B5}"/>
              </a:ext>
            </a:extLst>
          </p:cNvPr>
          <p:cNvSpPr txBox="1">
            <a:spLocks/>
          </p:cNvSpPr>
          <p:nvPr/>
        </p:nvSpPr>
        <p:spPr>
          <a:xfrm>
            <a:off x="4750728" y="2169824"/>
            <a:ext cx="4155684" cy="6629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Deformable Convolution Layer</a:t>
            </a:r>
            <a:endParaRPr lang="en-US" sz="1800" dirty="0"/>
          </a:p>
        </p:txBody>
      </p:sp>
      <p:sp>
        <p:nvSpPr>
          <p:cNvPr id="12" name="Google Shape;1450;p43">
            <a:extLst>
              <a:ext uri="{FF2B5EF4-FFF2-40B4-BE49-F238E27FC236}">
                <a16:creationId xmlns:a16="http://schemas.microsoft.com/office/drawing/2014/main" id="{B4E4A84F-DC06-C17B-F0DE-AC4CBC602D0B}"/>
              </a:ext>
            </a:extLst>
          </p:cNvPr>
          <p:cNvSpPr/>
          <p:nvPr/>
        </p:nvSpPr>
        <p:spPr>
          <a:xfrm rot="5400000">
            <a:off x="6350520" y="1175224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451;p43">
            <a:extLst>
              <a:ext uri="{FF2B5EF4-FFF2-40B4-BE49-F238E27FC236}">
                <a16:creationId xmlns:a16="http://schemas.microsoft.com/office/drawing/2014/main" id="{55F41024-D9E7-3880-2A9E-42847283E8D5}"/>
              </a:ext>
            </a:extLst>
          </p:cNvPr>
          <p:cNvSpPr/>
          <p:nvPr/>
        </p:nvSpPr>
        <p:spPr>
          <a:xfrm rot="5400000">
            <a:off x="6350520" y="2896529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2434;p64">
            <a:extLst>
              <a:ext uri="{FF2B5EF4-FFF2-40B4-BE49-F238E27FC236}">
                <a16:creationId xmlns:a16="http://schemas.microsoft.com/office/drawing/2014/main" id="{0326B974-5AD9-25BD-7C45-11A403567A60}"/>
              </a:ext>
            </a:extLst>
          </p:cNvPr>
          <p:cNvGrpSpPr/>
          <p:nvPr/>
        </p:nvGrpSpPr>
        <p:grpSpPr>
          <a:xfrm>
            <a:off x="6565259" y="1313732"/>
            <a:ext cx="526621" cy="536645"/>
            <a:chOff x="1230449" y="2288393"/>
            <a:chExt cx="590713" cy="601957"/>
          </a:xfrm>
        </p:grpSpPr>
        <p:sp>
          <p:nvSpPr>
            <p:cNvPr id="15" name="Google Shape;2435;p64">
              <a:extLst>
                <a:ext uri="{FF2B5EF4-FFF2-40B4-BE49-F238E27FC236}">
                  <a16:creationId xmlns:a16="http://schemas.microsoft.com/office/drawing/2014/main" id="{76D20441-07BD-5DCB-8B41-1D8BB8A08A99}"/>
                </a:ext>
              </a:extLst>
            </p:cNvPr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36;p64">
              <a:extLst>
                <a:ext uri="{FF2B5EF4-FFF2-40B4-BE49-F238E27FC236}">
                  <a16:creationId xmlns:a16="http://schemas.microsoft.com/office/drawing/2014/main" id="{F082A9DB-4346-F4C7-5241-FA92514B3C31}"/>
                </a:ext>
              </a:extLst>
            </p:cNvPr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37;p64">
              <a:extLst>
                <a:ext uri="{FF2B5EF4-FFF2-40B4-BE49-F238E27FC236}">
                  <a16:creationId xmlns:a16="http://schemas.microsoft.com/office/drawing/2014/main" id="{80A0C3C3-BB47-98FA-A19D-7B11BC4C538B}"/>
                </a:ext>
              </a:extLst>
            </p:cNvPr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38;p64">
              <a:extLst>
                <a:ext uri="{FF2B5EF4-FFF2-40B4-BE49-F238E27FC236}">
                  <a16:creationId xmlns:a16="http://schemas.microsoft.com/office/drawing/2014/main" id="{8AA895C2-4C43-70C6-9DDA-B5CEE11BBCD5}"/>
                </a:ext>
              </a:extLst>
            </p:cNvPr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39;p64">
              <a:extLst>
                <a:ext uri="{FF2B5EF4-FFF2-40B4-BE49-F238E27FC236}">
                  <a16:creationId xmlns:a16="http://schemas.microsoft.com/office/drawing/2014/main" id="{99F3B033-72FD-3C4E-1C75-CA5018968DDF}"/>
                </a:ext>
              </a:extLst>
            </p:cNvPr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40;p64">
              <a:extLst>
                <a:ext uri="{FF2B5EF4-FFF2-40B4-BE49-F238E27FC236}">
                  <a16:creationId xmlns:a16="http://schemas.microsoft.com/office/drawing/2014/main" id="{CC33144F-6FF6-EC19-8C26-B31BF265A219}"/>
                </a:ext>
              </a:extLst>
            </p:cNvPr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41;p64">
              <a:extLst>
                <a:ext uri="{FF2B5EF4-FFF2-40B4-BE49-F238E27FC236}">
                  <a16:creationId xmlns:a16="http://schemas.microsoft.com/office/drawing/2014/main" id="{8A0030BA-0944-84BB-8290-02B9AF004936}"/>
                </a:ext>
              </a:extLst>
            </p:cNvPr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42;p64">
              <a:extLst>
                <a:ext uri="{FF2B5EF4-FFF2-40B4-BE49-F238E27FC236}">
                  <a16:creationId xmlns:a16="http://schemas.microsoft.com/office/drawing/2014/main" id="{8BF2ECBA-4330-45A7-17B9-8C10501CE080}"/>
                </a:ext>
              </a:extLst>
            </p:cNvPr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43;p64">
              <a:extLst>
                <a:ext uri="{FF2B5EF4-FFF2-40B4-BE49-F238E27FC236}">
                  <a16:creationId xmlns:a16="http://schemas.microsoft.com/office/drawing/2014/main" id="{C7E1E3CD-E8C4-3F83-E9AA-944AA0C7D0FE}"/>
                </a:ext>
              </a:extLst>
            </p:cNvPr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44;p64">
              <a:extLst>
                <a:ext uri="{FF2B5EF4-FFF2-40B4-BE49-F238E27FC236}">
                  <a16:creationId xmlns:a16="http://schemas.microsoft.com/office/drawing/2014/main" id="{B2A68C50-7C81-AD48-3A9C-9EDA64B9F153}"/>
                </a:ext>
              </a:extLst>
            </p:cNvPr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45;p64">
              <a:extLst>
                <a:ext uri="{FF2B5EF4-FFF2-40B4-BE49-F238E27FC236}">
                  <a16:creationId xmlns:a16="http://schemas.microsoft.com/office/drawing/2014/main" id="{6110F4D1-CD6B-E8E4-AAA0-4E7829C15831}"/>
                </a:ext>
              </a:extLst>
            </p:cNvPr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46;p64">
              <a:extLst>
                <a:ext uri="{FF2B5EF4-FFF2-40B4-BE49-F238E27FC236}">
                  <a16:creationId xmlns:a16="http://schemas.microsoft.com/office/drawing/2014/main" id="{69066D65-A4B6-DCF7-D639-3E10691FA842}"/>
                </a:ext>
              </a:extLst>
            </p:cNvPr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47;p64">
              <a:extLst>
                <a:ext uri="{FF2B5EF4-FFF2-40B4-BE49-F238E27FC236}">
                  <a16:creationId xmlns:a16="http://schemas.microsoft.com/office/drawing/2014/main" id="{E2BC679C-5483-923C-88AB-E06C0BB5C653}"/>
                </a:ext>
              </a:extLst>
            </p:cNvPr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448;p64">
            <a:extLst>
              <a:ext uri="{FF2B5EF4-FFF2-40B4-BE49-F238E27FC236}">
                <a16:creationId xmlns:a16="http://schemas.microsoft.com/office/drawing/2014/main" id="{9B18039E-EC71-8D33-B7A7-2BD617B7C7A8}"/>
              </a:ext>
            </a:extLst>
          </p:cNvPr>
          <p:cNvGrpSpPr/>
          <p:nvPr/>
        </p:nvGrpSpPr>
        <p:grpSpPr>
          <a:xfrm>
            <a:off x="6574026" y="3044902"/>
            <a:ext cx="536704" cy="531854"/>
            <a:chOff x="1919172" y="2291080"/>
            <a:chExt cx="602023" cy="596584"/>
          </a:xfrm>
        </p:grpSpPr>
        <p:sp>
          <p:nvSpPr>
            <p:cNvPr id="29" name="Google Shape;2449;p64">
              <a:extLst>
                <a:ext uri="{FF2B5EF4-FFF2-40B4-BE49-F238E27FC236}">
                  <a16:creationId xmlns:a16="http://schemas.microsoft.com/office/drawing/2014/main" id="{6213623E-232A-70FB-6793-210F7A638B1D}"/>
                </a:ext>
              </a:extLst>
            </p:cNvPr>
            <p:cNvSpPr/>
            <p:nvPr/>
          </p:nvSpPr>
          <p:spPr>
            <a:xfrm>
              <a:off x="1919172" y="2291080"/>
              <a:ext cx="602023" cy="596584"/>
            </a:xfrm>
            <a:custGeom>
              <a:avLst/>
              <a:gdLst/>
              <a:ahLst/>
              <a:cxnLst/>
              <a:rect l="l" t="t" r="r" b="b"/>
              <a:pathLst>
                <a:path w="18151" h="17987" extrusionOk="0">
                  <a:moveTo>
                    <a:pt x="6622" y="532"/>
                  </a:moveTo>
                  <a:lnTo>
                    <a:pt x="6622" y="1042"/>
                  </a:lnTo>
                  <a:lnTo>
                    <a:pt x="5310" y="1042"/>
                  </a:lnTo>
                  <a:lnTo>
                    <a:pt x="5310" y="532"/>
                  </a:lnTo>
                  <a:close/>
                  <a:moveTo>
                    <a:pt x="533" y="16410"/>
                  </a:moveTo>
                  <a:lnTo>
                    <a:pt x="1578" y="17455"/>
                  </a:lnTo>
                  <a:lnTo>
                    <a:pt x="621" y="17455"/>
                  </a:lnTo>
                  <a:cubicBezTo>
                    <a:pt x="573" y="17455"/>
                    <a:pt x="533" y="17415"/>
                    <a:pt x="533" y="17367"/>
                  </a:cubicBezTo>
                  <a:lnTo>
                    <a:pt x="533" y="16410"/>
                  </a:lnTo>
                  <a:close/>
                  <a:moveTo>
                    <a:pt x="17530" y="532"/>
                  </a:moveTo>
                  <a:cubicBezTo>
                    <a:pt x="17577" y="532"/>
                    <a:pt x="17619" y="572"/>
                    <a:pt x="17619" y="620"/>
                  </a:cubicBezTo>
                  <a:lnTo>
                    <a:pt x="17619" y="3452"/>
                  </a:lnTo>
                  <a:lnTo>
                    <a:pt x="17494" y="3452"/>
                  </a:lnTo>
                  <a:cubicBezTo>
                    <a:pt x="17064" y="3452"/>
                    <a:pt x="16714" y="3802"/>
                    <a:pt x="16714" y="4232"/>
                  </a:cubicBezTo>
                  <a:cubicBezTo>
                    <a:pt x="16715" y="4663"/>
                    <a:pt x="17064" y="5013"/>
                    <a:pt x="17494" y="5013"/>
                  </a:cubicBezTo>
                  <a:lnTo>
                    <a:pt x="17619" y="5013"/>
                  </a:lnTo>
                  <a:lnTo>
                    <a:pt x="17619" y="5545"/>
                  </a:lnTo>
                  <a:lnTo>
                    <a:pt x="17211" y="5545"/>
                  </a:lnTo>
                  <a:cubicBezTo>
                    <a:pt x="16869" y="5545"/>
                    <a:pt x="16591" y="5823"/>
                    <a:pt x="16591" y="6165"/>
                  </a:cubicBezTo>
                  <a:lnTo>
                    <a:pt x="16591" y="12832"/>
                  </a:lnTo>
                  <a:cubicBezTo>
                    <a:pt x="16591" y="12979"/>
                    <a:pt x="16710" y="13098"/>
                    <a:pt x="16857" y="13098"/>
                  </a:cubicBezTo>
                  <a:cubicBezTo>
                    <a:pt x="17004" y="13098"/>
                    <a:pt x="17123" y="12979"/>
                    <a:pt x="17123" y="12832"/>
                  </a:cubicBezTo>
                  <a:lnTo>
                    <a:pt x="17123" y="6165"/>
                  </a:lnTo>
                  <a:cubicBezTo>
                    <a:pt x="17123" y="6117"/>
                    <a:pt x="17163" y="6076"/>
                    <a:pt x="17211" y="6076"/>
                  </a:cubicBezTo>
                  <a:lnTo>
                    <a:pt x="17619" y="6076"/>
                  </a:lnTo>
                  <a:lnTo>
                    <a:pt x="17619" y="16391"/>
                  </a:lnTo>
                  <a:lnTo>
                    <a:pt x="17211" y="16391"/>
                  </a:lnTo>
                  <a:cubicBezTo>
                    <a:pt x="17163" y="16391"/>
                    <a:pt x="17123" y="16351"/>
                    <a:pt x="17123" y="16303"/>
                  </a:cubicBezTo>
                  <a:lnTo>
                    <a:pt x="17123" y="14392"/>
                  </a:lnTo>
                  <a:cubicBezTo>
                    <a:pt x="17123" y="14245"/>
                    <a:pt x="17004" y="14126"/>
                    <a:pt x="16857" y="14126"/>
                  </a:cubicBezTo>
                  <a:cubicBezTo>
                    <a:pt x="16710" y="14126"/>
                    <a:pt x="16591" y="14245"/>
                    <a:pt x="16591" y="14392"/>
                  </a:cubicBezTo>
                  <a:lnTo>
                    <a:pt x="16591" y="16303"/>
                  </a:lnTo>
                  <a:cubicBezTo>
                    <a:pt x="16591" y="16645"/>
                    <a:pt x="16869" y="16923"/>
                    <a:pt x="17211" y="16923"/>
                  </a:cubicBezTo>
                  <a:lnTo>
                    <a:pt x="17619" y="16923"/>
                  </a:lnTo>
                  <a:lnTo>
                    <a:pt x="17619" y="17367"/>
                  </a:lnTo>
                  <a:cubicBezTo>
                    <a:pt x="17619" y="17414"/>
                    <a:pt x="17577" y="17455"/>
                    <a:pt x="17530" y="17455"/>
                  </a:cubicBezTo>
                  <a:lnTo>
                    <a:pt x="14765" y="17455"/>
                  </a:lnTo>
                  <a:lnTo>
                    <a:pt x="14765" y="17047"/>
                  </a:lnTo>
                  <a:cubicBezTo>
                    <a:pt x="14765" y="16705"/>
                    <a:pt x="14486" y="16427"/>
                    <a:pt x="14144" y="16427"/>
                  </a:cubicBezTo>
                  <a:lnTo>
                    <a:pt x="8403" y="16427"/>
                  </a:lnTo>
                  <a:cubicBezTo>
                    <a:pt x="8255" y="16427"/>
                    <a:pt x="8137" y="16546"/>
                    <a:pt x="8137" y="16693"/>
                  </a:cubicBezTo>
                  <a:cubicBezTo>
                    <a:pt x="8137" y="16840"/>
                    <a:pt x="8255" y="16959"/>
                    <a:pt x="8403" y="16959"/>
                  </a:cubicBezTo>
                  <a:lnTo>
                    <a:pt x="14144" y="16959"/>
                  </a:lnTo>
                  <a:cubicBezTo>
                    <a:pt x="14192" y="16959"/>
                    <a:pt x="14233" y="16999"/>
                    <a:pt x="14233" y="17047"/>
                  </a:cubicBezTo>
                  <a:lnTo>
                    <a:pt x="14233" y="17455"/>
                  </a:lnTo>
                  <a:lnTo>
                    <a:pt x="3918" y="17455"/>
                  </a:lnTo>
                  <a:lnTo>
                    <a:pt x="3918" y="17047"/>
                  </a:lnTo>
                  <a:cubicBezTo>
                    <a:pt x="3918" y="16999"/>
                    <a:pt x="3959" y="16959"/>
                    <a:pt x="4006" y="16959"/>
                  </a:cubicBezTo>
                  <a:lnTo>
                    <a:pt x="6807" y="16959"/>
                  </a:lnTo>
                  <a:cubicBezTo>
                    <a:pt x="6954" y="16959"/>
                    <a:pt x="7073" y="16840"/>
                    <a:pt x="7073" y="16693"/>
                  </a:cubicBezTo>
                  <a:cubicBezTo>
                    <a:pt x="7073" y="16546"/>
                    <a:pt x="6954" y="16427"/>
                    <a:pt x="6807" y="16427"/>
                  </a:cubicBezTo>
                  <a:lnTo>
                    <a:pt x="4006" y="16427"/>
                  </a:lnTo>
                  <a:cubicBezTo>
                    <a:pt x="3664" y="16427"/>
                    <a:pt x="3386" y="16705"/>
                    <a:pt x="3386" y="17047"/>
                  </a:cubicBezTo>
                  <a:lnTo>
                    <a:pt x="3386" y="17455"/>
                  </a:lnTo>
                  <a:lnTo>
                    <a:pt x="2329" y="17455"/>
                  </a:lnTo>
                  <a:lnTo>
                    <a:pt x="533" y="15658"/>
                  </a:lnTo>
                  <a:lnTo>
                    <a:pt x="533" y="5012"/>
                  </a:lnTo>
                  <a:lnTo>
                    <a:pt x="657" y="5012"/>
                  </a:lnTo>
                  <a:cubicBezTo>
                    <a:pt x="1087" y="5012"/>
                    <a:pt x="1436" y="4663"/>
                    <a:pt x="1436" y="4232"/>
                  </a:cubicBezTo>
                  <a:cubicBezTo>
                    <a:pt x="1436" y="3802"/>
                    <a:pt x="1087" y="3452"/>
                    <a:pt x="657" y="3452"/>
                  </a:cubicBezTo>
                  <a:lnTo>
                    <a:pt x="533" y="3452"/>
                  </a:lnTo>
                  <a:lnTo>
                    <a:pt x="533" y="620"/>
                  </a:lnTo>
                  <a:cubicBezTo>
                    <a:pt x="533" y="572"/>
                    <a:pt x="573" y="532"/>
                    <a:pt x="621" y="532"/>
                  </a:cubicBezTo>
                  <a:lnTo>
                    <a:pt x="4778" y="532"/>
                  </a:lnTo>
                  <a:lnTo>
                    <a:pt x="4778" y="1131"/>
                  </a:lnTo>
                  <a:cubicBezTo>
                    <a:pt x="4778" y="1375"/>
                    <a:pt x="4977" y="1574"/>
                    <a:pt x="5222" y="1574"/>
                  </a:cubicBezTo>
                  <a:lnTo>
                    <a:pt x="6710" y="1574"/>
                  </a:lnTo>
                  <a:cubicBezTo>
                    <a:pt x="6955" y="1574"/>
                    <a:pt x="7153" y="1375"/>
                    <a:pt x="7153" y="1131"/>
                  </a:cubicBezTo>
                  <a:lnTo>
                    <a:pt x="7153" y="532"/>
                  </a:lnTo>
                  <a:close/>
                  <a:moveTo>
                    <a:pt x="621" y="0"/>
                  </a:moveTo>
                  <a:cubicBezTo>
                    <a:pt x="279" y="0"/>
                    <a:pt x="1" y="278"/>
                    <a:pt x="1" y="620"/>
                  </a:cubicBezTo>
                  <a:lnTo>
                    <a:pt x="1" y="3718"/>
                  </a:lnTo>
                  <a:cubicBezTo>
                    <a:pt x="1" y="3865"/>
                    <a:pt x="120" y="3984"/>
                    <a:pt x="267" y="3984"/>
                  </a:cubicBezTo>
                  <a:lnTo>
                    <a:pt x="657" y="3984"/>
                  </a:lnTo>
                  <a:cubicBezTo>
                    <a:pt x="793" y="3984"/>
                    <a:pt x="904" y="4096"/>
                    <a:pt x="904" y="4232"/>
                  </a:cubicBezTo>
                  <a:cubicBezTo>
                    <a:pt x="904" y="4369"/>
                    <a:pt x="793" y="4480"/>
                    <a:pt x="657" y="4480"/>
                  </a:cubicBezTo>
                  <a:lnTo>
                    <a:pt x="267" y="4480"/>
                  </a:lnTo>
                  <a:cubicBezTo>
                    <a:pt x="120" y="4480"/>
                    <a:pt x="1" y="4599"/>
                    <a:pt x="1" y="4746"/>
                  </a:cubicBezTo>
                  <a:lnTo>
                    <a:pt x="1" y="17367"/>
                  </a:lnTo>
                  <a:cubicBezTo>
                    <a:pt x="1" y="17708"/>
                    <a:pt x="279" y="17987"/>
                    <a:pt x="621" y="17987"/>
                  </a:cubicBezTo>
                  <a:lnTo>
                    <a:pt x="17530" y="17987"/>
                  </a:lnTo>
                  <a:cubicBezTo>
                    <a:pt x="17872" y="17987"/>
                    <a:pt x="18150" y="17708"/>
                    <a:pt x="18150" y="17367"/>
                  </a:cubicBezTo>
                  <a:lnTo>
                    <a:pt x="18150" y="4746"/>
                  </a:lnTo>
                  <a:cubicBezTo>
                    <a:pt x="18150" y="4599"/>
                    <a:pt x="18031" y="4480"/>
                    <a:pt x="17884" y="4480"/>
                  </a:cubicBezTo>
                  <a:lnTo>
                    <a:pt x="17494" y="4480"/>
                  </a:lnTo>
                  <a:cubicBezTo>
                    <a:pt x="17358" y="4480"/>
                    <a:pt x="17246" y="4369"/>
                    <a:pt x="17246" y="4232"/>
                  </a:cubicBezTo>
                  <a:cubicBezTo>
                    <a:pt x="17246" y="4096"/>
                    <a:pt x="17358" y="3984"/>
                    <a:pt x="17494" y="3984"/>
                  </a:cubicBezTo>
                  <a:lnTo>
                    <a:pt x="17884" y="3984"/>
                  </a:lnTo>
                  <a:cubicBezTo>
                    <a:pt x="18031" y="3984"/>
                    <a:pt x="18150" y="3865"/>
                    <a:pt x="18150" y="3718"/>
                  </a:cubicBezTo>
                  <a:lnTo>
                    <a:pt x="18150" y="620"/>
                  </a:lnTo>
                  <a:cubicBezTo>
                    <a:pt x="18150" y="278"/>
                    <a:pt x="17872" y="0"/>
                    <a:pt x="17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50;p64">
              <a:extLst>
                <a:ext uri="{FF2B5EF4-FFF2-40B4-BE49-F238E27FC236}">
                  <a16:creationId xmlns:a16="http://schemas.microsoft.com/office/drawing/2014/main" id="{7BAF951C-8169-3316-BFEF-50EADF860EB4}"/>
                </a:ext>
              </a:extLst>
            </p:cNvPr>
            <p:cNvSpPr/>
            <p:nvPr/>
          </p:nvSpPr>
          <p:spPr>
            <a:xfrm>
              <a:off x="1995424" y="2364612"/>
              <a:ext cx="449519" cy="449486"/>
            </a:xfrm>
            <a:custGeom>
              <a:avLst/>
              <a:gdLst/>
              <a:ahLst/>
              <a:cxnLst/>
              <a:rect l="l" t="t" r="r" b="b"/>
              <a:pathLst>
                <a:path w="13553" h="13552" extrusionOk="0">
                  <a:moveTo>
                    <a:pt x="12076" y="1483"/>
                  </a:moveTo>
                  <a:cubicBezTo>
                    <a:pt x="12124" y="1483"/>
                    <a:pt x="12164" y="1524"/>
                    <a:pt x="12164" y="1572"/>
                  </a:cubicBezTo>
                  <a:lnTo>
                    <a:pt x="12164" y="11982"/>
                  </a:lnTo>
                  <a:cubicBezTo>
                    <a:pt x="12164" y="12029"/>
                    <a:pt x="12124" y="12070"/>
                    <a:pt x="12076" y="12070"/>
                  </a:cubicBezTo>
                  <a:lnTo>
                    <a:pt x="1562" y="12070"/>
                  </a:lnTo>
                  <a:cubicBezTo>
                    <a:pt x="1514" y="12070"/>
                    <a:pt x="1473" y="12029"/>
                    <a:pt x="1473" y="11982"/>
                  </a:cubicBezTo>
                  <a:lnTo>
                    <a:pt x="1473" y="1572"/>
                  </a:lnTo>
                  <a:cubicBezTo>
                    <a:pt x="1473" y="1524"/>
                    <a:pt x="1514" y="1483"/>
                    <a:pt x="1562" y="1483"/>
                  </a:cubicBezTo>
                  <a:close/>
                  <a:moveTo>
                    <a:pt x="2136" y="1"/>
                  </a:moveTo>
                  <a:cubicBezTo>
                    <a:pt x="1989" y="1"/>
                    <a:pt x="1870" y="119"/>
                    <a:pt x="1870" y="266"/>
                  </a:cubicBezTo>
                  <a:lnTo>
                    <a:pt x="1870" y="952"/>
                  </a:lnTo>
                  <a:lnTo>
                    <a:pt x="1562" y="952"/>
                  </a:lnTo>
                  <a:cubicBezTo>
                    <a:pt x="1220" y="952"/>
                    <a:pt x="942" y="1230"/>
                    <a:pt x="942" y="1572"/>
                  </a:cubicBezTo>
                  <a:lnTo>
                    <a:pt x="942" y="1870"/>
                  </a:lnTo>
                  <a:lnTo>
                    <a:pt x="266" y="1870"/>
                  </a:lnTo>
                  <a:cubicBezTo>
                    <a:pt x="120" y="1870"/>
                    <a:pt x="1" y="1989"/>
                    <a:pt x="1" y="2136"/>
                  </a:cubicBezTo>
                  <a:cubicBezTo>
                    <a:pt x="1" y="2282"/>
                    <a:pt x="120" y="2402"/>
                    <a:pt x="266" y="2402"/>
                  </a:cubicBezTo>
                  <a:lnTo>
                    <a:pt x="942" y="2402"/>
                  </a:lnTo>
                  <a:lnTo>
                    <a:pt x="942" y="2643"/>
                  </a:lnTo>
                  <a:lnTo>
                    <a:pt x="266" y="2643"/>
                  </a:lnTo>
                  <a:cubicBezTo>
                    <a:pt x="120" y="2643"/>
                    <a:pt x="1" y="2762"/>
                    <a:pt x="1" y="2909"/>
                  </a:cubicBezTo>
                  <a:cubicBezTo>
                    <a:pt x="1" y="3056"/>
                    <a:pt x="120" y="3175"/>
                    <a:pt x="266" y="3175"/>
                  </a:cubicBezTo>
                  <a:lnTo>
                    <a:pt x="942" y="3175"/>
                  </a:lnTo>
                  <a:lnTo>
                    <a:pt x="942" y="3417"/>
                  </a:lnTo>
                  <a:lnTo>
                    <a:pt x="266" y="3417"/>
                  </a:lnTo>
                  <a:cubicBezTo>
                    <a:pt x="120" y="3417"/>
                    <a:pt x="1" y="3536"/>
                    <a:pt x="1" y="3683"/>
                  </a:cubicBezTo>
                  <a:cubicBezTo>
                    <a:pt x="1" y="3830"/>
                    <a:pt x="120" y="3949"/>
                    <a:pt x="266" y="3949"/>
                  </a:cubicBezTo>
                  <a:lnTo>
                    <a:pt x="942" y="3949"/>
                  </a:lnTo>
                  <a:lnTo>
                    <a:pt x="942" y="4190"/>
                  </a:lnTo>
                  <a:lnTo>
                    <a:pt x="266" y="4190"/>
                  </a:lnTo>
                  <a:cubicBezTo>
                    <a:pt x="120" y="4190"/>
                    <a:pt x="1" y="4309"/>
                    <a:pt x="1" y="4456"/>
                  </a:cubicBezTo>
                  <a:cubicBezTo>
                    <a:pt x="1" y="4603"/>
                    <a:pt x="120" y="4722"/>
                    <a:pt x="266" y="4722"/>
                  </a:cubicBezTo>
                  <a:lnTo>
                    <a:pt x="942" y="4722"/>
                  </a:lnTo>
                  <a:lnTo>
                    <a:pt x="942" y="4963"/>
                  </a:lnTo>
                  <a:lnTo>
                    <a:pt x="266" y="4963"/>
                  </a:lnTo>
                  <a:cubicBezTo>
                    <a:pt x="120" y="4963"/>
                    <a:pt x="1" y="5082"/>
                    <a:pt x="1" y="5229"/>
                  </a:cubicBezTo>
                  <a:cubicBezTo>
                    <a:pt x="1" y="5376"/>
                    <a:pt x="120" y="5495"/>
                    <a:pt x="266" y="5495"/>
                  </a:cubicBezTo>
                  <a:lnTo>
                    <a:pt x="942" y="5495"/>
                  </a:lnTo>
                  <a:lnTo>
                    <a:pt x="942" y="5737"/>
                  </a:lnTo>
                  <a:lnTo>
                    <a:pt x="266" y="5737"/>
                  </a:lnTo>
                  <a:cubicBezTo>
                    <a:pt x="120" y="5737"/>
                    <a:pt x="1" y="5856"/>
                    <a:pt x="1" y="6003"/>
                  </a:cubicBezTo>
                  <a:cubicBezTo>
                    <a:pt x="1" y="6150"/>
                    <a:pt x="120" y="6269"/>
                    <a:pt x="266" y="6269"/>
                  </a:cubicBezTo>
                  <a:lnTo>
                    <a:pt x="942" y="6269"/>
                  </a:lnTo>
                  <a:lnTo>
                    <a:pt x="942" y="6511"/>
                  </a:lnTo>
                  <a:lnTo>
                    <a:pt x="266" y="6511"/>
                  </a:lnTo>
                  <a:cubicBezTo>
                    <a:pt x="120" y="6511"/>
                    <a:pt x="1" y="6630"/>
                    <a:pt x="1" y="6776"/>
                  </a:cubicBezTo>
                  <a:cubicBezTo>
                    <a:pt x="1" y="6923"/>
                    <a:pt x="120" y="7042"/>
                    <a:pt x="266" y="7042"/>
                  </a:cubicBezTo>
                  <a:lnTo>
                    <a:pt x="942" y="7042"/>
                  </a:lnTo>
                  <a:lnTo>
                    <a:pt x="942" y="7284"/>
                  </a:lnTo>
                  <a:lnTo>
                    <a:pt x="266" y="7284"/>
                  </a:lnTo>
                  <a:cubicBezTo>
                    <a:pt x="120" y="7284"/>
                    <a:pt x="1" y="7403"/>
                    <a:pt x="1" y="7550"/>
                  </a:cubicBezTo>
                  <a:cubicBezTo>
                    <a:pt x="1" y="7696"/>
                    <a:pt x="120" y="7816"/>
                    <a:pt x="266" y="7816"/>
                  </a:cubicBezTo>
                  <a:lnTo>
                    <a:pt x="942" y="7816"/>
                  </a:lnTo>
                  <a:lnTo>
                    <a:pt x="942" y="8058"/>
                  </a:lnTo>
                  <a:lnTo>
                    <a:pt x="266" y="8058"/>
                  </a:lnTo>
                  <a:cubicBezTo>
                    <a:pt x="120" y="8058"/>
                    <a:pt x="1" y="8177"/>
                    <a:pt x="1" y="8324"/>
                  </a:cubicBezTo>
                  <a:cubicBezTo>
                    <a:pt x="1" y="8471"/>
                    <a:pt x="120" y="8589"/>
                    <a:pt x="266" y="8589"/>
                  </a:cubicBezTo>
                  <a:lnTo>
                    <a:pt x="942" y="8589"/>
                  </a:lnTo>
                  <a:lnTo>
                    <a:pt x="942" y="8831"/>
                  </a:lnTo>
                  <a:lnTo>
                    <a:pt x="266" y="8831"/>
                  </a:lnTo>
                  <a:cubicBezTo>
                    <a:pt x="120" y="8831"/>
                    <a:pt x="1" y="8950"/>
                    <a:pt x="1" y="9097"/>
                  </a:cubicBezTo>
                  <a:cubicBezTo>
                    <a:pt x="1" y="9244"/>
                    <a:pt x="120" y="9363"/>
                    <a:pt x="266" y="9363"/>
                  </a:cubicBezTo>
                  <a:lnTo>
                    <a:pt x="942" y="9363"/>
                  </a:lnTo>
                  <a:lnTo>
                    <a:pt x="942" y="9604"/>
                  </a:lnTo>
                  <a:lnTo>
                    <a:pt x="266" y="9604"/>
                  </a:lnTo>
                  <a:cubicBezTo>
                    <a:pt x="120" y="9604"/>
                    <a:pt x="1" y="9723"/>
                    <a:pt x="1" y="9870"/>
                  </a:cubicBezTo>
                  <a:cubicBezTo>
                    <a:pt x="1" y="10017"/>
                    <a:pt x="120" y="10136"/>
                    <a:pt x="266" y="10136"/>
                  </a:cubicBezTo>
                  <a:lnTo>
                    <a:pt x="942" y="10136"/>
                  </a:lnTo>
                  <a:lnTo>
                    <a:pt x="942" y="10378"/>
                  </a:lnTo>
                  <a:lnTo>
                    <a:pt x="266" y="10378"/>
                  </a:lnTo>
                  <a:cubicBezTo>
                    <a:pt x="120" y="10378"/>
                    <a:pt x="1" y="10497"/>
                    <a:pt x="1" y="10644"/>
                  </a:cubicBezTo>
                  <a:cubicBezTo>
                    <a:pt x="1" y="10791"/>
                    <a:pt x="120" y="10909"/>
                    <a:pt x="266" y="10909"/>
                  </a:cubicBezTo>
                  <a:lnTo>
                    <a:pt x="942" y="10909"/>
                  </a:lnTo>
                  <a:lnTo>
                    <a:pt x="942" y="11151"/>
                  </a:lnTo>
                  <a:lnTo>
                    <a:pt x="266" y="11151"/>
                  </a:lnTo>
                  <a:cubicBezTo>
                    <a:pt x="120" y="11151"/>
                    <a:pt x="1" y="11271"/>
                    <a:pt x="1" y="11417"/>
                  </a:cubicBezTo>
                  <a:cubicBezTo>
                    <a:pt x="1" y="11564"/>
                    <a:pt x="120" y="11683"/>
                    <a:pt x="266" y="11683"/>
                  </a:cubicBezTo>
                  <a:lnTo>
                    <a:pt x="942" y="11683"/>
                  </a:lnTo>
                  <a:lnTo>
                    <a:pt x="942" y="11981"/>
                  </a:lnTo>
                  <a:cubicBezTo>
                    <a:pt x="942" y="12323"/>
                    <a:pt x="1220" y="12601"/>
                    <a:pt x="1562" y="12601"/>
                  </a:cubicBezTo>
                  <a:lnTo>
                    <a:pt x="1870" y="12601"/>
                  </a:lnTo>
                  <a:lnTo>
                    <a:pt x="1870" y="13286"/>
                  </a:lnTo>
                  <a:cubicBezTo>
                    <a:pt x="1870" y="13433"/>
                    <a:pt x="1988" y="13552"/>
                    <a:pt x="2136" y="13552"/>
                  </a:cubicBezTo>
                  <a:cubicBezTo>
                    <a:pt x="2283" y="13552"/>
                    <a:pt x="2402" y="13433"/>
                    <a:pt x="2402" y="13286"/>
                  </a:cubicBezTo>
                  <a:lnTo>
                    <a:pt x="2402" y="12601"/>
                  </a:lnTo>
                  <a:lnTo>
                    <a:pt x="2643" y="12601"/>
                  </a:lnTo>
                  <a:lnTo>
                    <a:pt x="2643" y="13286"/>
                  </a:lnTo>
                  <a:cubicBezTo>
                    <a:pt x="2643" y="13433"/>
                    <a:pt x="2763" y="13552"/>
                    <a:pt x="2909" y="13552"/>
                  </a:cubicBezTo>
                  <a:cubicBezTo>
                    <a:pt x="3056" y="13552"/>
                    <a:pt x="3175" y="13433"/>
                    <a:pt x="3175" y="13286"/>
                  </a:cubicBezTo>
                  <a:lnTo>
                    <a:pt x="3175" y="12601"/>
                  </a:lnTo>
                  <a:lnTo>
                    <a:pt x="3417" y="12601"/>
                  </a:lnTo>
                  <a:lnTo>
                    <a:pt x="3417" y="13286"/>
                  </a:lnTo>
                  <a:cubicBezTo>
                    <a:pt x="3417" y="13433"/>
                    <a:pt x="3536" y="13552"/>
                    <a:pt x="3682" y="13552"/>
                  </a:cubicBezTo>
                  <a:cubicBezTo>
                    <a:pt x="3829" y="13552"/>
                    <a:pt x="3948" y="13433"/>
                    <a:pt x="3948" y="13286"/>
                  </a:cubicBezTo>
                  <a:lnTo>
                    <a:pt x="3948" y="12601"/>
                  </a:lnTo>
                  <a:lnTo>
                    <a:pt x="4191" y="12601"/>
                  </a:lnTo>
                  <a:lnTo>
                    <a:pt x="4191" y="13286"/>
                  </a:lnTo>
                  <a:cubicBezTo>
                    <a:pt x="4191" y="13433"/>
                    <a:pt x="4309" y="13552"/>
                    <a:pt x="4457" y="13552"/>
                  </a:cubicBezTo>
                  <a:cubicBezTo>
                    <a:pt x="4602" y="13552"/>
                    <a:pt x="4722" y="13433"/>
                    <a:pt x="4722" y="13286"/>
                  </a:cubicBezTo>
                  <a:lnTo>
                    <a:pt x="4722" y="12601"/>
                  </a:lnTo>
                  <a:lnTo>
                    <a:pt x="4964" y="12601"/>
                  </a:lnTo>
                  <a:lnTo>
                    <a:pt x="4964" y="13286"/>
                  </a:lnTo>
                  <a:cubicBezTo>
                    <a:pt x="4964" y="13433"/>
                    <a:pt x="5083" y="13552"/>
                    <a:pt x="5230" y="13552"/>
                  </a:cubicBezTo>
                  <a:cubicBezTo>
                    <a:pt x="5377" y="13552"/>
                    <a:pt x="5496" y="13433"/>
                    <a:pt x="5496" y="13286"/>
                  </a:cubicBezTo>
                  <a:lnTo>
                    <a:pt x="5496" y="12601"/>
                  </a:lnTo>
                  <a:lnTo>
                    <a:pt x="5737" y="12601"/>
                  </a:lnTo>
                  <a:lnTo>
                    <a:pt x="5737" y="13286"/>
                  </a:lnTo>
                  <a:cubicBezTo>
                    <a:pt x="5737" y="13433"/>
                    <a:pt x="5856" y="13552"/>
                    <a:pt x="6003" y="13552"/>
                  </a:cubicBezTo>
                  <a:cubicBezTo>
                    <a:pt x="6150" y="13552"/>
                    <a:pt x="6269" y="13433"/>
                    <a:pt x="6269" y="13286"/>
                  </a:cubicBezTo>
                  <a:lnTo>
                    <a:pt x="6269" y="12601"/>
                  </a:lnTo>
                  <a:lnTo>
                    <a:pt x="6511" y="12601"/>
                  </a:lnTo>
                  <a:lnTo>
                    <a:pt x="6511" y="13286"/>
                  </a:lnTo>
                  <a:cubicBezTo>
                    <a:pt x="6511" y="13433"/>
                    <a:pt x="6630" y="13552"/>
                    <a:pt x="6776" y="13552"/>
                  </a:cubicBezTo>
                  <a:cubicBezTo>
                    <a:pt x="6924" y="13552"/>
                    <a:pt x="7042" y="13433"/>
                    <a:pt x="7042" y="13286"/>
                  </a:cubicBezTo>
                  <a:lnTo>
                    <a:pt x="7042" y="12601"/>
                  </a:lnTo>
                  <a:lnTo>
                    <a:pt x="7284" y="12601"/>
                  </a:lnTo>
                  <a:lnTo>
                    <a:pt x="7284" y="13286"/>
                  </a:lnTo>
                  <a:cubicBezTo>
                    <a:pt x="7284" y="13433"/>
                    <a:pt x="7403" y="13552"/>
                    <a:pt x="7550" y="13552"/>
                  </a:cubicBezTo>
                  <a:cubicBezTo>
                    <a:pt x="7697" y="13552"/>
                    <a:pt x="7816" y="13433"/>
                    <a:pt x="7816" y="13286"/>
                  </a:cubicBezTo>
                  <a:lnTo>
                    <a:pt x="7816" y="12601"/>
                  </a:lnTo>
                  <a:lnTo>
                    <a:pt x="8057" y="12601"/>
                  </a:lnTo>
                  <a:lnTo>
                    <a:pt x="8057" y="13286"/>
                  </a:lnTo>
                  <a:cubicBezTo>
                    <a:pt x="8057" y="13433"/>
                    <a:pt x="8177" y="13552"/>
                    <a:pt x="8323" y="13552"/>
                  </a:cubicBezTo>
                  <a:cubicBezTo>
                    <a:pt x="8470" y="13552"/>
                    <a:pt x="8589" y="13433"/>
                    <a:pt x="8589" y="13286"/>
                  </a:cubicBezTo>
                  <a:lnTo>
                    <a:pt x="8589" y="12601"/>
                  </a:lnTo>
                  <a:lnTo>
                    <a:pt x="8832" y="12601"/>
                  </a:lnTo>
                  <a:lnTo>
                    <a:pt x="8832" y="13286"/>
                  </a:lnTo>
                  <a:cubicBezTo>
                    <a:pt x="8832" y="13433"/>
                    <a:pt x="8951" y="13552"/>
                    <a:pt x="9096" y="13552"/>
                  </a:cubicBezTo>
                  <a:cubicBezTo>
                    <a:pt x="9244" y="13552"/>
                    <a:pt x="9362" y="13433"/>
                    <a:pt x="9362" y="13286"/>
                  </a:cubicBezTo>
                  <a:lnTo>
                    <a:pt x="9362" y="12601"/>
                  </a:lnTo>
                  <a:lnTo>
                    <a:pt x="9605" y="12601"/>
                  </a:lnTo>
                  <a:lnTo>
                    <a:pt x="9605" y="13286"/>
                  </a:lnTo>
                  <a:cubicBezTo>
                    <a:pt x="9605" y="13433"/>
                    <a:pt x="9724" y="13552"/>
                    <a:pt x="9871" y="13552"/>
                  </a:cubicBezTo>
                  <a:cubicBezTo>
                    <a:pt x="10017" y="13552"/>
                    <a:pt x="10137" y="13433"/>
                    <a:pt x="10137" y="13286"/>
                  </a:cubicBezTo>
                  <a:lnTo>
                    <a:pt x="10137" y="12601"/>
                  </a:lnTo>
                  <a:lnTo>
                    <a:pt x="10378" y="12601"/>
                  </a:lnTo>
                  <a:lnTo>
                    <a:pt x="10378" y="13286"/>
                  </a:lnTo>
                  <a:cubicBezTo>
                    <a:pt x="10378" y="13433"/>
                    <a:pt x="10497" y="13552"/>
                    <a:pt x="10644" y="13552"/>
                  </a:cubicBezTo>
                  <a:cubicBezTo>
                    <a:pt x="10791" y="13552"/>
                    <a:pt x="10910" y="13433"/>
                    <a:pt x="10910" y="13286"/>
                  </a:cubicBezTo>
                  <a:lnTo>
                    <a:pt x="10910" y="12601"/>
                  </a:lnTo>
                  <a:lnTo>
                    <a:pt x="11152" y="12601"/>
                  </a:lnTo>
                  <a:lnTo>
                    <a:pt x="11152" y="13286"/>
                  </a:lnTo>
                  <a:cubicBezTo>
                    <a:pt x="11152" y="13433"/>
                    <a:pt x="11271" y="13552"/>
                    <a:pt x="11418" y="13552"/>
                  </a:cubicBezTo>
                  <a:cubicBezTo>
                    <a:pt x="11565" y="13552"/>
                    <a:pt x="11684" y="13433"/>
                    <a:pt x="11684" y="13286"/>
                  </a:cubicBezTo>
                  <a:lnTo>
                    <a:pt x="11684" y="12601"/>
                  </a:lnTo>
                  <a:lnTo>
                    <a:pt x="12076" y="12601"/>
                  </a:lnTo>
                  <a:cubicBezTo>
                    <a:pt x="12418" y="12601"/>
                    <a:pt x="12696" y="12323"/>
                    <a:pt x="12696" y="11981"/>
                  </a:cubicBezTo>
                  <a:lnTo>
                    <a:pt x="12696" y="11683"/>
                  </a:lnTo>
                  <a:lnTo>
                    <a:pt x="13287" y="11683"/>
                  </a:lnTo>
                  <a:cubicBezTo>
                    <a:pt x="13433" y="11683"/>
                    <a:pt x="13553" y="11564"/>
                    <a:pt x="13553" y="11417"/>
                  </a:cubicBezTo>
                  <a:cubicBezTo>
                    <a:pt x="13553" y="11271"/>
                    <a:pt x="13433" y="11151"/>
                    <a:pt x="13287" y="11151"/>
                  </a:cubicBezTo>
                  <a:lnTo>
                    <a:pt x="12696" y="11151"/>
                  </a:lnTo>
                  <a:lnTo>
                    <a:pt x="12696" y="10909"/>
                  </a:lnTo>
                  <a:lnTo>
                    <a:pt x="13287" y="10909"/>
                  </a:lnTo>
                  <a:cubicBezTo>
                    <a:pt x="13433" y="10909"/>
                    <a:pt x="13553" y="10791"/>
                    <a:pt x="13553" y="10644"/>
                  </a:cubicBezTo>
                  <a:cubicBezTo>
                    <a:pt x="13553" y="10497"/>
                    <a:pt x="13433" y="10378"/>
                    <a:pt x="13287" y="10378"/>
                  </a:cubicBezTo>
                  <a:lnTo>
                    <a:pt x="12696" y="10378"/>
                  </a:lnTo>
                  <a:lnTo>
                    <a:pt x="12696" y="10136"/>
                  </a:lnTo>
                  <a:lnTo>
                    <a:pt x="13287" y="10136"/>
                  </a:lnTo>
                  <a:cubicBezTo>
                    <a:pt x="13433" y="10136"/>
                    <a:pt x="13553" y="10017"/>
                    <a:pt x="13553" y="9870"/>
                  </a:cubicBezTo>
                  <a:cubicBezTo>
                    <a:pt x="13553" y="9723"/>
                    <a:pt x="13433" y="9604"/>
                    <a:pt x="13287" y="9604"/>
                  </a:cubicBezTo>
                  <a:lnTo>
                    <a:pt x="12696" y="9604"/>
                  </a:lnTo>
                  <a:lnTo>
                    <a:pt x="12696" y="9363"/>
                  </a:lnTo>
                  <a:lnTo>
                    <a:pt x="13287" y="9363"/>
                  </a:lnTo>
                  <a:cubicBezTo>
                    <a:pt x="13433" y="9363"/>
                    <a:pt x="13553" y="9244"/>
                    <a:pt x="13553" y="9097"/>
                  </a:cubicBezTo>
                  <a:cubicBezTo>
                    <a:pt x="13553" y="8950"/>
                    <a:pt x="13433" y="8831"/>
                    <a:pt x="13287" y="8831"/>
                  </a:cubicBezTo>
                  <a:lnTo>
                    <a:pt x="12696" y="8831"/>
                  </a:lnTo>
                  <a:lnTo>
                    <a:pt x="12696" y="8589"/>
                  </a:lnTo>
                  <a:lnTo>
                    <a:pt x="13287" y="8589"/>
                  </a:lnTo>
                  <a:cubicBezTo>
                    <a:pt x="13433" y="8589"/>
                    <a:pt x="13553" y="8471"/>
                    <a:pt x="13553" y="8324"/>
                  </a:cubicBezTo>
                  <a:cubicBezTo>
                    <a:pt x="13553" y="8177"/>
                    <a:pt x="13433" y="8058"/>
                    <a:pt x="13287" y="8058"/>
                  </a:cubicBezTo>
                  <a:lnTo>
                    <a:pt x="12696" y="8058"/>
                  </a:lnTo>
                  <a:lnTo>
                    <a:pt x="12696" y="7816"/>
                  </a:lnTo>
                  <a:lnTo>
                    <a:pt x="13287" y="7816"/>
                  </a:lnTo>
                  <a:cubicBezTo>
                    <a:pt x="13433" y="7816"/>
                    <a:pt x="13553" y="7696"/>
                    <a:pt x="13553" y="7550"/>
                  </a:cubicBezTo>
                  <a:cubicBezTo>
                    <a:pt x="13553" y="7403"/>
                    <a:pt x="13433" y="7284"/>
                    <a:pt x="13287" y="7284"/>
                  </a:cubicBezTo>
                  <a:lnTo>
                    <a:pt x="12696" y="7284"/>
                  </a:lnTo>
                  <a:lnTo>
                    <a:pt x="12696" y="7042"/>
                  </a:lnTo>
                  <a:lnTo>
                    <a:pt x="13287" y="7042"/>
                  </a:lnTo>
                  <a:cubicBezTo>
                    <a:pt x="13433" y="7042"/>
                    <a:pt x="13553" y="6923"/>
                    <a:pt x="13553" y="6776"/>
                  </a:cubicBezTo>
                  <a:cubicBezTo>
                    <a:pt x="13553" y="6630"/>
                    <a:pt x="13433" y="6511"/>
                    <a:pt x="13287" y="6511"/>
                  </a:cubicBezTo>
                  <a:lnTo>
                    <a:pt x="12696" y="6511"/>
                  </a:lnTo>
                  <a:lnTo>
                    <a:pt x="12696" y="6269"/>
                  </a:lnTo>
                  <a:lnTo>
                    <a:pt x="13287" y="6269"/>
                  </a:lnTo>
                  <a:cubicBezTo>
                    <a:pt x="13433" y="6269"/>
                    <a:pt x="13553" y="6150"/>
                    <a:pt x="13553" y="6003"/>
                  </a:cubicBezTo>
                  <a:cubicBezTo>
                    <a:pt x="13553" y="5856"/>
                    <a:pt x="13433" y="5737"/>
                    <a:pt x="13287" y="5737"/>
                  </a:cubicBezTo>
                  <a:lnTo>
                    <a:pt x="12696" y="5737"/>
                  </a:lnTo>
                  <a:lnTo>
                    <a:pt x="12696" y="5495"/>
                  </a:lnTo>
                  <a:lnTo>
                    <a:pt x="13287" y="5495"/>
                  </a:lnTo>
                  <a:cubicBezTo>
                    <a:pt x="13433" y="5495"/>
                    <a:pt x="13553" y="5376"/>
                    <a:pt x="13553" y="5229"/>
                  </a:cubicBezTo>
                  <a:cubicBezTo>
                    <a:pt x="13553" y="5082"/>
                    <a:pt x="13433" y="4964"/>
                    <a:pt x="13287" y="4964"/>
                  </a:cubicBezTo>
                  <a:lnTo>
                    <a:pt x="12696" y="4964"/>
                  </a:lnTo>
                  <a:lnTo>
                    <a:pt x="12696" y="4722"/>
                  </a:lnTo>
                  <a:lnTo>
                    <a:pt x="13287" y="4722"/>
                  </a:lnTo>
                  <a:cubicBezTo>
                    <a:pt x="13433" y="4722"/>
                    <a:pt x="13553" y="4603"/>
                    <a:pt x="13553" y="4456"/>
                  </a:cubicBezTo>
                  <a:cubicBezTo>
                    <a:pt x="13553" y="4309"/>
                    <a:pt x="13433" y="4190"/>
                    <a:pt x="13287" y="4190"/>
                  </a:cubicBezTo>
                  <a:lnTo>
                    <a:pt x="12696" y="4190"/>
                  </a:lnTo>
                  <a:lnTo>
                    <a:pt x="12696" y="3949"/>
                  </a:lnTo>
                  <a:lnTo>
                    <a:pt x="13287" y="3949"/>
                  </a:lnTo>
                  <a:cubicBezTo>
                    <a:pt x="13433" y="3949"/>
                    <a:pt x="13553" y="3830"/>
                    <a:pt x="13553" y="3683"/>
                  </a:cubicBezTo>
                  <a:cubicBezTo>
                    <a:pt x="13553" y="3536"/>
                    <a:pt x="13433" y="3417"/>
                    <a:pt x="13287" y="3417"/>
                  </a:cubicBezTo>
                  <a:lnTo>
                    <a:pt x="12696" y="3417"/>
                  </a:lnTo>
                  <a:lnTo>
                    <a:pt x="12696" y="3175"/>
                  </a:lnTo>
                  <a:lnTo>
                    <a:pt x="13287" y="3175"/>
                  </a:lnTo>
                  <a:cubicBezTo>
                    <a:pt x="13433" y="3175"/>
                    <a:pt x="13553" y="3056"/>
                    <a:pt x="13553" y="2909"/>
                  </a:cubicBezTo>
                  <a:cubicBezTo>
                    <a:pt x="13553" y="2762"/>
                    <a:pt x="13433" y="2643"/>
                    <a:pt x="13287" y="2643"/>
                  </a:cubicBezTo>
                  <a:lnTo>
                    <a:pt x="12696" y="2643"/>
                  </a:lnTo>
                  <a:lnTo>
                    <a:pt x="12696" y="2402"/>
                  </a:lnTo>
                  <a:lnTo>
                    <a:pt x="13287" y="2402"/>
                  </a:lnTo>
                  <a:cubicBezTo>
                    <a:pt x="13433" y="2402"/>
                    <a:pt x="13553" y="2282"/>
                    <a:pt x="13553" y="2136"/>
                  </a:cubicBezTo>
                  <a:cubicBezTo>
                    <a:pt x="13553" y="1989"/>
                    <a:pt x="13433" y="1870"/>
                    <a:pt x="13287" y="1870"/>
                  </a:cubicBezTo>
                  <a:lnTo>
                    <a:pt x="12696" y="1870"/>
                  </a:lnTo>
                  <a:lnTo>
                    <a:pt x="12696" y="1572"/>
                  </a:lnTo>
                  <a:cubicBezTo>
                    <a:pt x="12696" y="1230"/>
                    <a:pt x="12418" y="952"/>
                    <a:pt x="12076" y="952"/>
                  </a:cubicBezTo>
                  <a:lnTo>
                    <a:pt x="11684" y="952"/>
                  </a:lnTo>
                  <a:lnTo>
                    <a:pt x="11684" y="266"/>
                  </a:lnTo>
                  <a:cubicBezTo>
                    <a:pt x="11684" y="119"/>
                    <a:pt x="11565" y="1"/>
                    <a:pt x="11418" y="1"/>
                  </a:cubicBezTo>
                  <a:cubicBezTo>
                    <a:pt x="11271" y="1"/>
                    <a:pt x="11152" y="119"/>
                    <a:pt x="11152" y="266"/>
                  </a:cubicBezTo>
                  <a:lnTo>
                    <a:pt x="11152" y="952"/>
                  </a:lnTo>
                  <a:lnTo>
                    <a:pt x="10910" y="952"/>
                  </a:lnTo>
                  <a:lnTo>
                    <a:pt x="10910" y="266"/>
                  </a:lnTo>
                  <a:cubicBezTo>
                    <a:pt x="10910" y="119"/>
                    <a:pt x="10792" y="1"/>
                    <a:pt x="10644" y="1"/>
                  </a:cubicBezTo>
                  <a:cubicBezTo>
                    <a:pt x="10497" y="1"/>
                    <a:pt x="10379" y="119"/>
                    <a:pt x="10379" y="266"/>
                  </a:cubicBezTo>
                  <a:lnTo>
                    <a:pt x="10379" y="952"/>
                  </a:lnTo>
                  <a:lnTo>
                    <a:pt x="10137" y="952"/>
                  </a:lnTo>
                  <a:lnTo>
                    <a:pt x="10137" y="266"/>
                  </a:lnTo>
                  <a:cubicBezTo>
                    <a:pt x="10137" y="119"/>
                    <a:pt x="10017" y="1"/>
                    <a:pt x="9871" y="1"/>
                  </a:cubicBezTo>
                  <a:cubicBezTo>
                    <a:pt x="9724" y="1"/>
                    <a:pt x="9605" y="119"/>
                    <a:pt x="9605" y="266"/>
                  </a:cubicBezTo>
                  <a:lnTo>
                    <a:pt x="9605" y="952"/>
                  </a:lnTo>
                  <a:lnTo>
                    <a:pt x="9363" y="952"/>
                  </a:lnTo>
                  <a:lnTo>
                    <a:pt x="9363" y="266"/>
                  </a:lnTo>
                  <a:cubicBezTo>
                    <a:pt x="9363" y="119"/>
                    <a:pt x="9244" y="1"/>
                    <a:pt x="9098" y="1"/>
                  </a:cubicBezTo>
                  <a:cubicBezTo>
                    <a:pt x="8951" y="1"/>
                    <a:pt x="8832" y="119"/>
                    <a:pt x="8832" y="266"/>
                  </a:cubicBezTo>
                  <a:lnTo>
                    <a:pt x="8832" y="952"/>
                  </a:lnTo>
                  <a:lnTo>
                    <a:pt x="8589" y="952"/>
                  </a:lnTo>
                  <a:lnTo>
                    <a:pt x="8589" y="266"/>
                  </a:lnTo>
                  <a:cubicBezTo>
                    <a:pt x="8589" y="119"/>
                    <a:pt x="8470" y="1"/>
                    <a:pt x="8323" y="1"/>
                  </a:cubicBezTo>
                  <a:cubicBezTo>
                    <a:pt x="8177" y="1"/>
                    <a:pt x="8057" y="119"/>
                    <a:pt x="8057" y="266"/>
                  </a:cubicBezTo>
                  <a:lnTo>
                    <a:pt x="8057" y="952"/>
                  </a:lnTo>
                  <a:lnTo>
                    <a:pt x="7816" y="952"/>
                  </a:lnTo>
                  <a:lnTo>
                    <a:pt x="7816" y="266"/>
                  </a:lnTo>
                  <a:cubicBezTo>
                    <a:pt x="7816" y="119"/>
                    <a:pt x="7697" y="1"/>
                    <a:pt x="7550" y="1"/>
                  </a:cubicBezTo>
                  <a:cubicBezTo>
                    <a:pt x="7403" y="1"/>
                    <a:pt x="7284" y="119"/>
                    <a:pt x="7284" y="266"/>
                  </a:cubicBezTo>
                  <a:lnTo>
                    <a:pt x="7284" y="952"/>
                  </a:lnTo>
                  <a:lnTo>
                    <a:pt x="7043" y="952"/>
                  </a:lnTo>
                  <a:lnTo>
                    <a:pt x="7043" y="266"/>
                  </a:lnTo>
                  <a:cubicBezTo>
                    <a:pt x="7043" y="119"/>
                    <a:pt x="6924" y="1"/>
                    <a:pt x="6777" y="1"/>
                  </a:cubicBezTo>
                  <a:cubicBezTo>
                    <a:pt x="6629" y="1"/>
                    <a:pt x="6511" y="119"/>
                    <a:pt x="6511" y="266"/>
                  </a:cubicBezTo>
                  <a:lnTo>
                    <a:pt x="6511" y="952"/>
                  </a:lnTo>
                  <a:lnTo>
                    <a:pt x="6269" y="952"/>
                  </a:lnTo>
                  <a:lnTo>
                    <a:pt x="6269" y="266"/>
                  </a:lnTo>
                  <a:cubicBezTo>
                    <a:pt x="6269" y="119"/>
                    <a:pt x="6150" y="1"/>
                    <a:pt x="6003" y="1"/>
                  </a:cubicBezTo>
                  <a:cubicBezTo>
                    <a:pt x="5856" y="1"/>
                    <a:pt x="5737" y="119"/>
                    <a:pt x="5737" y="266"/>
                  </a:cubicBezTo>
                  <a:lnTo>
                    <a:pt x="5737" y="952"/>
                  </a:lnTo>
                  <a:lnTo>
                    <a:pt x="5496" y="952"/>
                  </a:lnTo>
                  <a:lnTo>
                    <a:pt x="5496" y="266"/>
                  </a:lnTo>
                  <a:cubicBezTo>
                    <a:pt x="5496" y="119"/>
                    <a:pt x="5377" y="1"/>
                    <a:pt x="5230" y="1"/>
                  </a:cubicBezTo>
                  <a:cubicBezTo>
                    <a:pt x="5083" y="1"/>
                    <a:pt x="4964" y="119"/>
                    <a:pt x="4964" y="266"/>
                  </a:cubicBezTo>
                  <a:lnTo>
                    <a:pt x="4964" y="952"/>
                  </a:lnTo>
                  <a:lnTo>
                    <a:pt x="4723" y="952"/>
                  </a:lnTo>
                  <a:lnTo>
                    <a:pt x="4723" y="266"/>
                  </a:lnTo>
                  <a:cubicBezTo>
                    <a:pt x="4723" y="119"/>
                    <a:pt x="4603" y="1"/>
                    <a:pt x="4457" y="1"/>
                  </a:cubicBezTo>
                  <a:cubicBezTo>
                    <a:pt x="4310" y="1"/>
                    <a:pt x="4191" y="119"/>
                    <a:pt x="4191" y="266"/>
                  </a:cubicBezTo>
                  <a:lnTo>
                    <a:pt x="4191" y="952"/>
                  </a:lnTo>
                  <a:lnTo>
                    <a:pt x="3948" y="952"/>
                  </a:lnTo>
                  <a:lnTo>
                    <a:pt x="3948" y="266"/>
                  </a:lnTo>
                  <a:cubicBezTo>
                    <a:pt x="3948" y="119"/>
                    <a:pt x="3829" y="1"/>
                    <a:pt x="3682" y="1"/>
                  </a:cubicBezTo>
                  <a:cubicBezTo>
                    <a:pt x="3536" y="1"/>
                    <a:pt x="3417" y="119"/>
                    <a:pt x="3417" y="266"/>
                  </a:cubicBezTo>
                  <a:lnTo>
                    <a:pt x="3417" y="952"/>
                  </a:lnTo>
                  <a:lnTo>
                    <a:pt x="3175" y="952"/>
                  </a:lnTo>
                  <a:lnTo>
                    <a:pt x="3175" y="266"/>
                  </a:lnTo>
                  <a:cubicBezTo>
                    <a:pt x="3175" y="119"/>
                    <a:pt x="3056" y="1"/>
                    <a:pt x="2909" y="1"/>
                  </a:cubicBezTo>
                  <a:cubicBezTo>
                    <a:pt x="2763" y="1"/>
                    <a:pt x="2643" y="119"/>
                    <a:pt x="2643" y="266"/>
                  </a:cubicBezTo>
                  <a:lnTo>
                    <a:pt x="2643" y="952"/>
                  </a:lnTo>
                  <a:lnTo>
                    <a:pt x="2402" y="952"/>
                  </a:lnTo>
                  <a:lnTo>
                    <a:pt x="2402" y="266"/>
                  </a:lnTo>
                  <a:cubicBezTo>
                    <a:pt x="2402" y="119"/>
                    <a:pt x="2283" y="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51;p64">
              <a:extLst>
                <a:ext uri="{FF2B5EF4-FFF2-40B4-BE49-F238E27FC236}">
                  <a16:creationId xmlns:a16="http://schemas.microsoft.com/office/drawing/2014/main" id="{D3CE5EFF-3166-FB3E-31ED-5F2274C8D390}"/>
                </a:ext>
              </a:extLst>
            </p:cNvPr>
            <p:cNvSpPr/>
            <p:nvPr/>
          </p:nvSpPr>
          <p:spPr>
            <a:xfrm>
              <a:off x="2084313" y="2453169"/>
              <a:ext cx="274793" cy="272405"/>
            </a:xfrm>
            <a:custGeom>
              <a:avLst/>
              <a:gdLst/>
              <a:ahLst/>
              <a:cxnLst/>
              <a:rect l="l" t="t" r="r" b="b"/>
              <a:pathLst>
                <a:path w="8285" h="8213" extrusionOk="0">
                  <a:moveTo>
                    <a:pt x="2544" y="1"/>
                  </a:moveTo>
                  <a:cubicBezTo>
                    <a:pt x="2311" y="1"/>
                    <a:pt x="2011" y="124"/>
                    <a:pt x="1845" y="287"/>
                  </a:cubicBezTo>
                  <a:lnTo>
                    <a:pt x="291" y="1827"/>
                  </a:lnTo>
                  <a:cubicBezTo>
                    <a:pt x="126" y="1991"/>
                    <a:pt x="0" y="2290"/>
                    <a:pt x="0" y="2522"/>
                  </a:cubicBezTo>
                  <a:lnTo>
                    <a:pt x="0" y="7650"/>
                  </a:lnTo>
                  <a:cubicBezTo>
                    <a:pt x="0" y="7961"/>
                    <a:pt x="254" y="8212"/>
                    <a:pt x="566" y="8212"/>
                  </a:cubicBezTo>
                  <a:lnTo>
                    <a:pt x="7719" y="8212"/>
                  </a:lnTo>
                  <a:cubicBezTo>
                    <a:pt x="8032" y="8212"/>
                    <a:pt x="8284" y="7960"/>
                    <a:pt x="8284" y="7650"/>
                  </a:cubicBezTo>
                  <a:lnTo>
                    <a:pt x="8284" y="2912"/>
                  </a:lnTo>
                  <a:cubicBezTo>
                    <a:pt x="8284" y="2766"/>
                    <a:pt x="8166" y="2646"/>
                    <a:pt x="8019" y="2646"/>
                  </a:cubicBezTo>
                  <a:cubicBezTo>
                    <a:pt x="7872" y="2646"/>
                    <a:pt x="7753" y="2766"/>
                    <a:pt x="7753" y="2912"/>
                  </a:cubicBezTo>
                  <a:lnTo>
                    <a:pt x="7753" y="7650"/>
                  </a:lnTo>
                  <a:cubicBezTo>
                    <a:pt x="7753" y="7666"/>
                    <a:pt x="7737" y="7681"/>
                    <a:pt x="7719" y="7681"/>
                  </a:cubicBezTo>
                  <a:lnTo>
                    <a:pt x="566" y="7681"/>
                  </a:lnTo>
                  <a:cubicBezTo>
                    <a:pt x="548" y="7681"/>
                    <a:pt x="532" y="7666"/>
                    <a:pt x="532" y="7650"/>
                  </a:cubicBezTo>
                  <a:lnTo>
                    <a:pt x="532" y="2522"/>
                  </a:lnTo>
                  <a:cubicBezTo>
                    <a:pt x="532" y="2431"/>
                    <a:pt x="599" y="2271"/>
                    <a:pt x="665" y="2205"/>
                  </a:cubicBezTo>
                  <a:lnTo>
                    <a:pt x="2220" y="665"/>
                  </a:lnTo>
                  <a:cubicBezTo>
                    <a:pt x="2286" y="599"/>
                    <a:pt x="2450" y="532"/>
                    <a:pt x="2544" y="532"/>
                  </a:cubicBezTo>
                  <a:lnTo>
                    <a:pt x="7719" y="532"/>
                  </a:lnTo>
                  <a:cubicBezTo>
                    <a:pt x="7737" y="532"/>
                    <a:pt x="7752" y="547"/>
                    <a:pt x="7752" y="563"/>
                  </a:cubicBezTo>
                  <a:lnTo>
                    <a:pt x="7752" y="1352"/>
                  </a:lnTo>
                  <a:cubicBezTo>
                    <a:pt x="7753" y="1500"/>
                    <a:pt x="7872" y="1619"/>
                    <a:pt x="8019" y="1619"/>
                  </a:cubicBezTo>
                  <a:cubicBezTo>
                    <a:pt x="8166" y="1619"/>
                    <a:pt x="8284" y="1500"/>
                    <a:pt x="8284" y="1353"/>
                  </a:cubicBezTo>
                  <a:lnTo>
                    <a:pt x="8284" y="563"/>
                  </a:lnTo>
                  <a:cubicBezTo>
                    <a:pt x="8284" y="253"/>
                    <a:pt x="8031" y="1"/>
                    <a:pt x="7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52;p64">
              <a:extLst>
                <a:ext uri="{FF2B5EF4-FFF2-40B4-BE49-F238E27FC236}">
                  <a16:creationId xmlns:a16="http://schemas.microsoft.com/office/drawing/2014/main" id="{F7156347-D3AB-9AFF-D040-49EFB9F8B7A1}"/>
                </a:ext>
              </a:extLst>
            </p:cNvPr>
            <p:cNvSpPr/>
            <p:nvPr/>
          </p:nvSpPr>
          <p:spPr>
            <a:xfrm>
              <a:off x="2175159" y="2541196"/>
              <a:ext cx="120929" cy="17678"/>
            </a:xfrm>
            <a:custGeom>
              <a:avLst/>
              <a:gdLst/>
              <a:ahLst/>
              <a:cxnLst/>
              <a:rect l="l" t="t" r="r" b="b"/>
              <a:pathLst>
                <a:path w="3646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3380" y="532"/>
                  </a:lnTo>
                  <a:cubicBezTo>
                    <a:pt x="3527" y="532"/>
                    <a:pt x="3646" y="413"/>
                    <a:pt x="3646" y="267"/>
                  </a:cubicBezTo>
                  <a:cubicBezTo>
                    <a:pt x="3646" y="120"/>
                    <a:pt x="3527" y="1"/>
                    <a:pt x="3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53;p64">
              <a:extLst>
                <a:ext uri="{FF2B5EF4-FFF2-40B4-BE49-F238E27FC236}">
                  <a16:creationId xmlns:a16="http://schemas.microsoft.com/office/drawing/2014/main" id="{210D6725-16E4-5AD2-FBCA-3181B0D45B81}"/>
                </a:ext>
              </a:extLst>
            </p:cNvPr>
            <p:cNvSpPr/>
            <p:nvPr/>
          </p:nvSpPr>
          <p:spPr>
            <a:xfrm>
              <a:off x="2175159" y="2580533"/>
              <a:ext cx="120929" cy="17678"/>
            </a:xfrm>
            <a:custGeom>
              <a:avLst/>
              <a:gdLst/>
              <a:ahLst/>
              <a:cxnLst/>
              <a:rect l="l" t="t" r="r" b="b"/>
              <a:pathLst>
                <a:path w="3646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3380" y="532"/>
                  </a:lnTo>
                  <a:cubicBezTo>
                    <a:pt x="3527" y="532"/>
                    <a:pt x="3646" y="413"/>
                    <a:pt x="3646" y="266"/>
                  </a:cubicBezTo>
                  <a:cubicBezTo>
                    <a:pt x="3646" y="120"/>
                    <a:pt x="3527" y="1"/>
                    <a:pt x="3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54;p64">
              <a:extLst>
                <a:ext uri="{FF2B5EF4-FFF2-40B4-BE49-F238E27FC236}">
                  <a16:creationId xmlns:a16="http://schemas.microsoft.com/office/drawing/2014/main" id="{C21C8623-96A6-8401-E852-5DCBF1758835}"/>
                </a:ext>
              </a:extLst>
            </p:cNvPr>
            <p:cNvSpPr/>
            <p:nvPr/>
          </p:nvSpPr>
          <p:spPr>
            <a:xfrm>
              <a:off x="2228758" y="2619902"/>
              <a:ext cx="67330" cy="17678"/>
            </a:xfrm>
            <a:custGeom>
              <a:avLst/>
              <a:gdLst/>
              <a:ahLst/>
              <a:cxnLst/>
              <a:rect l="l" t="t" r="r" b="b"/>
              <a:pathLst>
                <a:path w="2030" h="533" extrusionOk="0">
                  <a:moveTo>
                    <a:pt x="267" y="0"/>
                  </a:moveTo>
                  <a:cubicBezTo>
                    <a:pt x="120" y="0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4" y="532"/>
                  </a:lnTo>
                  <a:cubicBezTo>
                    <a:pt x="1910" y="532"/>
                    <a:pt x="2030" y="413"/>
                    <a:pt x="2030" y="266"/>
                  </a:cubicBezTo>
                  <a:cubicBezTo>
                    <a:pt x="2030" y="120"/>
                    <a:pt x="1911" y="0"/>
                    <a:pt x="1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55;p64">
              <a:extLst>
                <a:ext uri="{FF2B5EF4-FFF2-40B4-BE49-F238E27FC236}">
                  <a16:creationId xmlns:a16="http://schemas.microsoft.com/office/drawing/2014/main" id="{DDB63D3D-A967-1290-DC90-5B4DEEFAF62C}"/>
                </a:ext>
              </a:extLst>
            </p:cNvPr>
            <p:cNvSpPr/>
            <p:nvPr/>
          </p:nvSpPr>
          <p:spPr>
            <a:xfrm>
              <a:off x="2433766" y="2322489"/>
              <a:ext cx="54428" cy="54096"/>
            </a:xfrm>
            <a:custGeom>
              <a:avLst/>
              <a:gdLst/>
              <a:ahLst/>
              <a:cxnLst/>
              <a:rect l="l" t="t" r="r" b="b"/>
              <a:pathLst>
                <a:path w="1641" h="1631" extrusionOk="0">
                  <a:moveTo>
                    <a:pt x="820" y="533"/>
                  </a:moveTo>
                  <a:cubicBezTo>
                    <a:pt x="979" y="533"/>
                    <a:pt x="1109" y="659"/>
                    <a:pt x="1109" y="815"/>
                  </a:cubicBezTo>
                  <a:cubicBezTo>
                    <a:pt x="1109" y="971"/>
                    <a:pt x="979" y="1098"/>
                    <a:pt x="820" y="1098"/>
                  </a:cubicBezTo>
                  <a:cubicBezTo>
                    <a:pt x="662" y="1098"/>
                    <a:pt x="533" y="971"/>
                    <a:pt x="533" y="815"/>
                  </a:cubicBezTo>
                  <a:cubicBezTo>
                    <a:pt x="533" y="659"/>
                    <a:pt x="662" y="533"/>
                    <a:pt x="820" y="533"/>
                  </a:cubicBezTo>
                  <a:close/>
                  <a:moveTo>
                    <a:pt x="820" y="1"/>
                  </a:moveTo>
                  <a:cubicBezTo>
                    <a:pt x="368" y="1"/>
                    <a:pt x="1" y="366"/>
                    <a:pt x="1" y="815"/>
                  </a:cubicBezTo>
                  <a:cubicBezTo>
                    <a:pt x="1" y="1265"/>
                    <a:pt x="368" y="1630"/>
                    <a:pt x="820" y="1630"/>
                  </a:cubicBezTo>
                  <a:cubicBezTo>
                    <a:pt x="1272" y="1630"/>
                    <a:pt x="1640" y="1265"/>
                    <a:pt x="1640" y="815"/>
                  </a:cubicBezTo>
                  <a:cubicBezTo>
                    <a:pt x="1639" y="366"/>
                    <a:pt x="1272" y="1"/>
                    <a:pt x="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56;p64">
              <a:extLst>
                <a:ext uri="{FF2B5EF4-FFF2-40B4-BE49-F238E27FC236}">
                  <a16:creationId xmlns:a16="http://schemas.microsoft.com/office/drawing/2014/main" id="{0A80B000-EDB9-BBAF-8298-B84DE57FBDB5}"/>
                </a:ext>
              </a:extLst>
            </p:cNvPr>
            <p:cNvSpPr/>
            <p:nvPr/>
          </p:nvSpPr>
          <p:spPr>
            <a:xfrm>
              <a:off x="1952207" y="2322489"/>
              <a:ext cx="54395" cy="54096"/>
            </a:xfrm>
            <a:custGeom>
              <a:avLst/>
              <a:gdLst/>
              <a:ahLst/>
              <a:cxnLst/>
              <a:rect l="l" t="t" r="r" b="b"/>
              <a:pathLst>
                <a:path w="1640" h="1631" extrusionOk="0">
                  <a:moveTo>
                    <a:pt x="820" y="533"/>
                  </a:moveTo>
                  <a:cubicBezTo>
                    <a:pt x="978" y="533"/>
                    <a:pt x="1107" y="659"/>
                    <a:pt x="1107" y="815"/>
                  </a:cubicBezTo>
                  <a:cubicBezTo>
                    <a:pt x="1107" y="971"/>
                    <a:pt x="978" y="1098"/>
                    <a:pt x="820" y="1098"/>
                  </a:cubicBezTo>
                  <a:cubicBezTo>
                    <a:pt x="661" y="1098"/>
                    <a:pt x="531" y="971"/>
                    <a:pt x="531" y="815"/>
                  </a:cubicBezTo>
                  <a:cubicBezTo>
                    <a:pt x="531" y="659"/>
                    <a:pt x="661" y="533"/>
                    <a:pt x="820" y="533"/>
                  </a:cubicBezTo>
                  <a:close/>
                  <a:moveTo>
                    <a:pt x="820" y="1"/>
                  </a:moveTo>
                  <a:cubicBezTo>
                    <a:pt x="368" y="1"/>
                    <a:pt x="1" y="366"/>
                    <a:pt x="1" y="815"/>
                  </a:cubicBezTo>
                  <a:cubicBezTo>
                    <a:pt x="1" y="1265"/>
                    <a:pt x="368" y="1630"/>
                    <a:pt x="820" y="1630"/>
                  </a:cubicBezTo>
                  <a:cubicBezTo>
                    <a:pt x="1272" y="1630"/>
                    <a:pt x="1639" y="1265"/>
                    <a:pt x="1639" y="815"/>
                  </a:cubicBezTo>
                  <a:cubicBezTo>
                    <a:pt x="1639" y="366"/>
                    <a:pt x="1272" y="1"/>
                    <a:pt x="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AC485CF-F151-B31A-8085-376D307F7990}"/>
              </a:ext>
            </a:extLst>
          </p:cNvPr>
          <p:cNvSpPr/>
          <p:nvPr/>
        </p:nvSpPr>
        <p:spPr>
          <a:xfrm>
            <a:off x="2579427" y="1197084"/>
            <a:ext cx="787527" cy="3361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298EAC8-4CE1-6675-DF7B-E792D2921F61}"/>
              </a:ext>
            </a:extLst>
          </p:cNvPr>
          <p:cNvCxnSpPr>
            <a:cxnSpLocks/>
            <a:stCxn id="37" idx="1"/>
            <a:endCxn id="40" idx="3"/>
          </p:cNvCxnSpPr>
          <p:nvPr/>
        </p:nvCxnSpPr>
        <p:spPr>
          <a:xfrm flipH="1" flipV="1">
            <a:off x="1420502" y="2662275"/>
            <a:ext cx="1158925" cy="2154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D76715-F02D-D55C-8581-077D512265A8}"/>
              </a:ext>
            </a:extLst>
          </p:cNvPr>
          <p:cNvSpPr txBox="1"/>
          <p:nvPr/>
        </p:nvSpPr>
        <p:spPr>
          <a:xfrm>
            <a:off x="158877" y="2446831"/>
            <a:ext cx="12616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Architecture Design</a:t>
            </a:r>
            <a:endParaRPr lang="en-US" altLang="ko-KR" sz="105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B9C7FB-FC3E-55D4-3D10-8DF5C4DA36DA}"/>
              </a:ext>
            </a:extLst>
          </p:cNvPr>
          <p:cNvSpPr txBox="1"/>
          <p:nvPr/>
        </p:nvSpPr>
        <p:spPr>
          <a:xfrm>
            <a:off x="4475649" y="2973960"/>
            <a:ext cx="1261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Deformable Convolution Layer</a:t>
            </a:r>
            <a:endParaRPr lang="en-US" altLang="ko-KR" sz="105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7ACB188-73D4-0D3B-EF4E-63D1E7DA959E}"/>
              </a:ext>
            </a:extLst>
          </p:cNvPr>
          <p:cNvCxnSpPr>
            <a:stCxn id="9" idx="3"/>
            <a:endCxn id="42" idx="1"/>
          </p:cNvCxnSpPr>
          <p:nvPr/>
        </p:nvCxnSpPr>
        <p:spPr>
          <a:xfrm flipV="1">
            <a:off x="4148919" y="3262501"/>
            <a:ext cx="326730" cy="265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886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2D1747D-6BA3-5E28-A84B-DD392144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0010"/>
            <a:ext cx="7704000" cy="572700"/>
          </a:xfrm>
        </p:spPr>
        <p:txBody>
          <a:bodyPr/>
          <a:lstStyle/>
          <a:p>
            <a:pPr algn="ctr"/>
            <a:r>
              <a:rPr lang="en-US" altLang="ko-KR" dirty="0" err="1"/>
              <a:t>InternImage</a:t>
            </a:r>
            <a:r>
              <a:rPr lang="ko-KR" altLang="en-US" dirty="0"/>
              <a:t> </a:t>
            </a:r>
            <a:r>
              <a:rPr lang="en-US" altLang="ko-KR" dirty="0"/>
              <a:t>Overall Architecture</a:t>
            </a:r>
            <a:endParaRPr lang="ko-KR" altLang="en-US" dirty="0"/>
          </a:p>
        </p:txBody>
      </p:sp>
      <p:sp>
        <p:nvSpPr>
          <p:cNvPr id="11" name="Google Shape;1449;p43">
            <a:extLst>
              <a:ext uri="{FF2B5EF4-FFF2-40B4-BE49-F238E27FC236}">
                <a16:creationId xmlns:a16="http://schemas.microsoft.com/office/drawing/2014/main" id="{5F53EDFC-DDD1-1889-1E3C-5CBAB2CA94B5}"/>
              </a:ext>
            </a:extLst>
          </p:cNvPr>
          <p:cNvSpPr txBox="1">
            <a:spLocks/>
          </p:cNvSpPr>
          <p:nvPr/>
        </p:nvSpPr>
        <p:spPr>
          <a:xfrm>
            <a:off x="720000" y="722329"/>
            <a:ext cx="4971116" cy="6629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Deformable Convolution Layer</a:t>
            </a:r>
          </a:p>
          <a:p>
            <a:r>
              <a:rPr lang="en-US" sz="18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1) DCNv1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2E3DC4-06F0-E680-C306-150B34992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1669167"/>
            <a:ext cx="5132832" cy="2167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C8718-90D8-833B-0C8D-A674DAC51012}"/>
              </a:ext>
            </a:extLst>
          </p:cNvPr>
          <p:cNvSpPr txBox="1"/>
          <p:nvPr/>
        </p:nvSpPr>
        <p:spPr>
          <a:xfrm>
            <a:off x="5611972" y="1492035"/>
            <a:ext cx="34323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Convolution layer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grid 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상에서 특징을 추출하는 것에서 오는 한계 존재</a:t>
            </a: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ko-KR" altLang="en-US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특징 추출 자체를 </a:t>
            </a:r>
            <a:r>
              <a:rPr lang="en-US" altLang="ko-KR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offset(grid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 딱 맞아 떨어지지 않는 위치</a:t>
            </a:r>
            <a:r>
              <a:rPr lang="en-US" altLang="ko-KR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애서 조금 더 중요하다고 판단될 경우</a:t>
            </a:r>
            <a:r>
              <a:rPr lang="en-US" altLang="ko-KR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feature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추출할 수 있도록 설계된 </a:t>
            </a:r>
            <a:r>
              <a:rPr lang="en-US" altLang="ko-KR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Layer</a:t>
            </a:r>
          </a:p>
          <a:p>
            <a:pPr>
              <a:buClr>
                <a:schemeClr val="bg2"/>
              </a:buClr>
            </a:pPr>
            <a:endParaRPr lang="en-US" altLang="ko-KR" sz="1100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en-US" altLang="ko-KR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Convolution layer</a:t>
            </a:r>
            <a:r>
              <a:rPr lang="ko-KR" altLang="en-US" sz="1100" b="1" i="0" dirty="0"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하나 더 추가하였으며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N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은 사용되는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Kernel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각 지점 별 얼마만큼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offset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 되어야 하는지 나타내는 지수</a:t>
            </a:r>
            <a:endParaRPr lang="en-US" altLang="ko-KR" sz="1100" b="1" i="0" dirty="0"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추가적인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Convolution layer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이용해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offset 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좌표를 학습하고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기존의 특징을 추출하는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Convolution layer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는 이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offset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참고하여 더 의미 있는 곳에서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feature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추출</a:t>
            </a: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863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2D1747D-6BA3-5E28-A84B-DD392144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0010"/>
            <a:ext cx="7704000" cy="572700"/>
          </a:xfrm>
        </p:spPr>
        <p:txBody>
          <a:bodyPr/>
          <a:lstStyle/>
          <a:p>
            <a:pPr algn="ctr"/>
            <a:r>
              <a:rPr lang="en-US" altLang="ko-KR" dirty="0" err="1"/>
              <a:t>InternImage</a:t>
            </a:r>
            <a:r>
              <a:rPr lang="ko-KR" altLang="en-US" dirty="0"/>
              <a:t> </a:t>
            </a:r>
            <a:r>
              <a:rPr lang="en-US" altLang="ko-KR" dirty="0"/>
              <a:t>Overall Architecture</a:t>
            </a:r>
            <a:endParaRPr lang="ko-KR" altLang="en-US" dirty="0"/>
          </a:p>
        </p:txBody>
      </p:sp>
      <p:sp>
        <p:nvSpPr>
          <p:cNvPr id="11" name="Google Shape;1449;p43">
            <a:extLst>
              <a:ext uri="{FF2B5EF4-FFF2-40B4-BE49-F238E27FC236}">
                <a16:creationId xmlns:a16="http://schemas.microsoft.com/office/drawing/2014/main" id="{5F53EDFC-DDD1-1889-1E3C-5CBAB2CA94B5}"/>
              </a:ext>
            </a:extLst>
          </p:cNvPr>
          <p:cNvSpPr txBox="1">
            <a:spLocks/>
          </p:cNvSpPr>
          <p:nvPr/>
        </p:nvSpPr>
        <p:spPr>
          <a:xfrm>
            <a:off x="720000" y="722329"/>
            <a:ext cx="4971116" cy="6629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Deformable Convolution Layer</a:t>
            </a:r>
          </a:p>
          <a:p>
            <a:r>
              <a:rPr lang="en-US" sz="18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2) DCNv2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BC8718-90D8-833B-0C8D-A674DAC51012}"/>
              </a:ext>
            </a:extLst>
          </p:cNvPr>
          <p:cNvSpPr txBox="1"/>
          <p:nvPr/>
        </p:nvSpPr>
        <p:spPr>
          <a:xfrm>
            <a:off x="5041162" y="2761277"/>
            <a:ext cx="34323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Modulation factor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통해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sigmoid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사용하여 각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Feature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중요도를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Normalize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하는 효과를 얻음</a:t>
            </a: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C1087D-3230-A770-4299-38B4F84C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141" y="1385284"/>
            <a:ext cx="3432301" cy="25121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DB3BE1-BB9B-2047-615C-C7D82226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16" y="3982960"/>
            <a:ext cx="3410426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31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2D1747D-6BA3-5E28-A84B-DD392144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0010"/>
            <a:ext cx="7704000" cy="572700"/>
          </a:xfrm>
        </p:spPr>
        <p:txBody>
          <a:bodyPr/>
          <a:lstStyle/>
          <a:p>
            <a:pPr algn="ctr"/>
            <a:r>
              <a:rPr lang="en-US" altLang="ko-KR" dirty="0" err="1"/>
              <a:t>InternImage</a:t>
            </a:r>
            <a:r>
              <a:rPr lang="ko-KR" altLang="en-US" dirty="0"/>
              <a:t> </a:t>
            </a:r>
            <a:r>
              <a:rPr lang="en-US" altLang="ko-KR" dirty="0"/>
              <a:t>Overall Architecture</a:t>
            </a:r>
            <a:endParaRPr lang="ko-KR" altLang="en-US" dirty="0"/>
          </a:p>
        </p:txBody>
      </p:sp>
      <p:sp>
        <p:nvSpPr>
          <p:cNvPr id="11" name="Google Shape;1449;p43">
            <a:extLst>
              <a:ext uri="{FF2B5EF4-FFF2-40B4-BE49-F238E27FC236}">
                <a16:creationId xmlns:a16="http://schemas.microsoft.com/office/drawing/2014/main" id="{5F53EDFC-DDD1-1889-1E3C-5CBAB2CA94B5}"/>
              </a:ext>
            </a:extLst>
          </p:cNvPr>
          <p:cNvSpPr txBox="1">
            <a:spLocks/>
          </p:cNvSpPr>
          <p:nvPr/>
        </p:nvSpPr>
        <p:spPr>
          <a:xfrm>
            <a:off x="720000" y="722329"/>
            <a:ext cx="4971116" cy="6629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Deformable Convolution Layer</a:t>
            </a:r>
          </a:p>
          <a:p>
            <a:r>
              <a:rPr lang="en-US" sz="18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2) DCNv3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BC8718-90D8-833B-0C8D-A674DAC51012}"/>
              </a:ext>
            </a:extLst>
          </p:cNvPr>
          <p:cNvSpPr txBox="1"/>
          <p:nvPr/>
        </p:nvSpPr>
        <p:spPr>
          <a:xfrm>
            <a:off x="5047986" y="1385284"/>
            <a:ext cx="34323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가중치를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Convolution layer 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안에서 공유 및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Input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 들어오는 모든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Feature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 대해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feature map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생성해야 하나 그룹별로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Deformable convolution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나눔으로써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Computing Cost 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감소</a:t>
            </a: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Offset map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그룹별로 할당하여 조금 더 다양하게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offset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가져갈 수 있음</a:t>
            </a: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Modulation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기존의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sigmoid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로 진행할 경우 훈련이 진행되면서 불안정성이 갖고 있기에 </a:t>
            </a:r>
            <a:r>
              <a:rPr lang="en-US" altLang="ko-KR" sz="1100" b="1" dirty="0" err="1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softmax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로 대체</a:t>
            </a: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94FF5B-EBE7-77D4-E569-464095AD0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92" y="3836823"/>
            <a:ext cx="4127819" cy="8705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3DA472-015C-2C2D-49AF-792E99B72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82" y="1385284"/>
            <a:ext cx="3889240" cy="236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38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2D1747D-6BA3-5E28-A84B-DD392144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0010"/>
            <a:ext cx="7704000" cy="572700"/>
          </a:xfrm>
        </p:spPr>
        <p:txBody>
          <a:bodyPr/>
          <a:lstStyle/>
          <a:p>
            <a:pPr algn="ctr"/>
            <a:r>
              <a:rPr lang="en-US" altLang="ko-KR" dirty="0" err="1"/>
              <a:t>InternImage</a:t>
            </a:r>
            <a:r>
              <a:rPr lang="ko-KR" altLang="en-US" dirty="0"/>
              <a:t> </a:t>
            </a:r>
            <a:r>
              <a:rPr lang="en-US" altLang="ko-KR" dirty="0"/>
              <a:t>Overall Architecture</a:t>
            </a:r>
            <a:endParaRPr lang="ko-KR" altLang="en-US" dirty="0"/>
          </a:p>
        </p:txBody>
      </p:sp>
      <p:sp>
        <p:nvSpPr>
          <p:cNvPr id="11" name="Google Shape;1449;p43">
            <a:extLst>
              <a:ext uri="{FF2B5EF4-FFF2-40B4-BE49-F238E27FC236}">
                <a16:creationId xmlns:a16="http://schemas.microsoft.com/office/drawing/2014/main" id="{5F53EDFC-DDD1-1889-1E3C-5CBAB2CA94B5}"/>
              </a:ext>
            </a:extLst>
          </p:cNvPr>
          <p:cNvSpPr txBox="1">
            <a:spLocks/>
          </p:cNvSpPr>
          <p:nvPr/>
        </p:nvSpPr>
        <p:spPr>
          <a:xfrm>
            <a:off x="720000" y="722329"/>
            <a:ext cx="4971116" cy="6629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Architecture Design</a:t>
            </a:r>
          </a:p>
          <a:p>
            <a:r>
              <a:rPr lang="en-US" sz="18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1) Basic Block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BC8718-90D8-833B-0C8D-A674DAC51012}"/>
              </a:ext>
            </a:extLst>
          </p:cNvPr>
          <p:cNvSpPr txBox="1"/>
          <p:nvPr/>
        </p:nvSpPr>
        <p:spPr>
          <a:xfrm>
            <a:off x="4093211" y="2466290"/>
            <a:ext cx="34323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Transformer 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구조로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Attention 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대신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DCNv3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사용하여 메모리를 효율적으로 사용할 수 있게 설계</a:t>
            </a: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5EDECA-2CFC-8599-6E82-4EEB4AB43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327" y="1385284"/>
            <a:ext cx="2577264" cy="35428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8C894C-D35C-0016-2107-16A1525FBC1D}"/>
              </a:ext>
            </a:extLst>
          </p:cNvPr>
          <p:cNvSpPr/>
          <p:nvPr/>
        </p:nvSpPr>
        <p:spPr>
          <a:xfrm>
            <a:off x="3057098" y="2571750"/>
            <a:ext cx="771099" cy="1419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392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2D1747D-6BA3-5E28-A84B-DD392144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0010"/>
            <a:ext cx="7704000" cy="572700"/>
          </a:xfrm>
        </p:spPr>
        <p:txBody>
          <a:bodyPr/>
          <a:lstStyle/>
          <a:p>
            <a:pPr algn="ctr"/>
            <a:r>
              <a:rPr lang="en-US" altLang="ko-KR" dirty="0" err="1"/>
              <a:t>InternImage</a:t>
            </a:r>
            <a:r>
              <a:rPr lang="ko-KR" altLang="en-US" dirty="0"/>
              <a:t> </a:t>
            </a:r>
            <a:r>
              <a:rPr lang="en-US" altLang="ko-KR" dirty="0"/>
              <a:t>Overall Architecture</a:t>
            </a:r>
            <a:endParaRPr lang="ko-KR" altLang="en-US" dirty="0"/>
          </a:p>
        </p:txBody>
      </p:sp>
      <p:sp>
        <p:nvSpPr>
          <p:cNvPr id="11" name="Google Shape;1449;p43">
            <a:extLst>
              <a:ext uri="{FF2B5EF4-FFF2-40B4-BE49-F238E27FC236}">
                <a16:creationId xmlns:a16="http://schemas.microsoft.com/office/drawing/2014/main" id="{5F53EDFC-DDD1-1889-1E3C-5CBAB2CA94B5}"/>
              </a:ext>
            </a:extLst>
          </p:cNvPr>
          <p:cNvSpPr txBox="1">
            <a:spLocks/>
          </p:cNvSpPr>
          <p:nvPr/>
        </p:nvSpPr>
        <p:spPr>
          <a:xfrm>
            <a:off x="719999" y="722329"/>
            <a:ext cx="5598913" cy="6629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Architecture Design</a:t>
            </a:r>
          </a:p>
          <a:p>
            <a:r>
              <a:rPr lang="en-US" sz="18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2) Stem Layer &amp; Down Sampling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BC8718-90D8-833B-0C8D-A674DAC51012}"/>
              </a:ext>
            </a:extLst>
          </p:cNvPr>
          <p:cNvSpPr txBox="1"/>
          <p:nvPr/>
        </p:nvSpPr>
        <p:spPr>
          <a:xfrm>
            <a:off x="4093211" y="2466290"/>
            <a:ext cx="34323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u"/>
            </a:pP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3X3 Convolution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이용하여 </a:t>
            </a:r>
            <a:r>
              <a:rPr lang="en-US" altLang="ko-KR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Input </a:t>
            </a:r>
            <a:r>
              <a:rPr lang="ko-KR" altLang="en-US" sz="11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이미지의 크기를 줄임</a:t>
            </a:r>
            <a:endParaRPr lang="en-US" altLang="ko-KR" sz="1100" b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5EDECA-2CFC-8599-6E82-4EEB4AB43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327" y="1385284"/>
            <a:ext cx="2577264" cy="35428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8C894C-D35C-0016-2107-16A1525FBC1D}"/>
              </a:ext>
            </a:extLst>
          </p:cNvPr>
          <p:cNvSpPr/>
          <p:nvPr/>
        </p:nvSpPr>
        <p:spPr>
          <a:xfrm>
            <a:off x="3043450" y="1486753"/>
            <a:ext cx="777923" cy="1084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158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Google Shape;1309;p38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38"/>
          <p:cNvPicPr preferRelativeResize="0"/>
          <p:nvPr/>
        </p:nvPicPr>
        <p:blipFill rotWithShape="1">
          <a:blip r:embed="rId4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8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Contest</a:t>
            </a:r>
            <a:endParaRPr dirty="0"/>
          </a:p>
        </p:txBody>
      </p:sp>
      <p:sp>
        <p:nvSpPr>
          <p:cNvPr id="1304" name="Google Shape;1304;p38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552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합성 데이터 기반 객체 탐지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AI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경진대회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데이콘에서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실시한 경진대회로 학습용 합성 데이터를 활용하여 실제 자동차 탐지를 수행하는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AI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모델을 개발하는 경진대회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대회링크</a:t>
            </a:r>
            <a:r>
              <a:rPr lang="en-US" altLang="ko-KR" sz="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https://dacon.io/competitions/official/236107/overview/description</a:t>
            </a:r>
            <a:r>
              <a:rPr lang="en-US" sz="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sz="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305" name="Google Shape;1305;p38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1" name="Google Shape;1311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4" name="Google Shape;1314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7" name="Google Shape;1317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2D1747D-6BA3-5E28-A84B-DD392144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0010"/>
            <a:ext cx="7704000" cy="572700"/>
          </a:xfrm>
        </p:spPr>
        <p:txBody>
          <a:bodyPr/>
          <a:lstStyle/>
          <a:p>
            <a:pPr algn="ctr"/>
            <a:r>
              <a:rPr lang="en-US" altLang="ko-KR" dirty="0" err="1"/>
              <a:t>InternImage</a:t>
            </a:r>
            <a:r>
              <a:rPr lang="ko-KR" altLang="en-US" dirty="0"/>
              <a:t> </a:t>
            </a:r>
            <a:r>
              <a:rPr lang="en-US" altLang="ko-KR" dirty="0"/>
              <a:t>Overall Architecture</a:t>
            </a:r>
            <a:endParaRPr lang="ko-KR" altLang="en-US" dirty="0"/>
          </a:p>
        </p:txBody>
      </p:sp>
      <p:sp>
        <p:nvSpPr>
          <p:cNvPr id="11" name="Google Shape;1449;p43">
            <a:extLst>
              <a:ext uri="{FF2B5EF4-FFF2-40B4-BE49-F238E27FC236}">
                <a16:creationId xmlns:a16="http://schemas.microsoft.com/office/drawing/2014/main" id="{5F53EDFC-DDD1-1889-1E3C-5CBAB2CA94B5}"/>
              </a:ext>
            </a:extLst>
          </p:cNvPr>
          <p:cNvSpPr txBox="1">
            <a:spLocks/>
          </p:cNvSpPr>
          <p:nvPr/>
        </p:nvSpPr>
        <p:spPr>
          <a:xfrm>
            <a:off x="719999" y="722329"/>
            <a:ext cx="5598913" cy="6629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Architecture Design</a:t>
            </a:r>
          </a:p>
          <a:p>
            <a:r>
              <a:rPr lang="en-US" sz="18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3) Stacking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BC8718-90D8-833B-0C8D-A674DAC51012}"/>
                  </a:ext>
                </a:extLst>
              </p:cNvPr>
              <p:cNvSpPr txBox="1"/>
              <p:nvPr/>
            </p:nvSpPr>
            <p:spPr>
              <a:xfrm>
                <a:off x="4093211" y="2466290"/>
                <a:ext cx="3432300" cy="1785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chemeClr val="bg2"/>
                  </a:buClr>
                  <a:buFont typeface="Wingdings" panose="05000000000000000000" pitchFamily="2" charset="2"/>
                  <a:buChar char="u"/>
                </a:pPr>
                <a:r>
                  <a:rPr lang="en-US" altLang="ko-KR" sz="1100" dirty="0">
                    <a:solidFill>
                      <a:schemeClr val="tx1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Hyper Parameter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를 줄이기 위해 특정 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Factor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를 지정하면 나머지들이 자동으로 결정될 수 있도록 유도</a:t>
                </a:r>
                <a:endParaRPr lang="en-US" altLang="ko-KR" sz="1100" dirty="0">
                  <a:solidFill>
                    <a:schemeClr val="tx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  <a:p>
                <a:pPr marL="285750" indent="-285750">
                  <a:buClr>
                    <a:schemeClr val="bg2"/>
                  </a:buClr>
                  <a:buFont typeface="Wingdings" panose="05000000000000000000" pitchFamily="2" charset="2"/>
                  <a:buChar char="u"/>
                </a:pPr>
                <a:endParaRPr lang="en-US" altLang="ko-KR" sz="1100" b="1" dirty="0">
                  <a:solidFill>
                    <a:schemeClr val="tx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  <a:p>
                <a:pPr marL="285750" indent="-285750">
                  <a:buClr>
                    <a:schemeClr val="bg2"/>
                  </a:buClr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휴먼둥근헤드라인" panose="02030504000101010101" pitchFamily="18" charset="-127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휴먼둥근헤드라인" panose="02030504000101010101" pitchFamily="18" charset="-127"/>
                          </a:rPr>
                          <m:t>𝑪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휴먼둥근헤드라인" panose="02030504000101010101" pitchFamily="18" charset="-127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: </a:t>
                </a:r>
                <a:r>
                  <a:rPr lang="en-US" altLang="ko-KR" sz="1100" b="1" dirty="0" err="1">
                    <a:solidFill>
                      <a:schemeClr val="tx1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i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 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번째 스테이지에서 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Convolution 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채널 수</a:t>
                </a:r>
                <a:endParaRPr lang="en-US" altLang="ko-KR" sz="1100" dirty="0">
                  <a:solidFill>
                    <a:schemeClr val="tx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  <a:p>
                <a:pPr marL="285750" indent="-285750">
                  <a:buClr>
                    <a:schemeClr val="bg2"/>
                  </a:buClr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휴먼둥근헤드라인" panose="02030504000101010101" pitchFamily="18" charset="-127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휴먼둥근헤드라인" panose="02030504000101010101" pitchFamily="18" charset="-127"/>
                          </a:rPr>
                          <m:t>𝑮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휴먼둥근헤드라인" panose="02030504000101010101" pitchFamily="18" charset="-127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1100" dirty="0">
                    <a:solidFill>
                      <a:schemeClr val="tx1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: DCNv3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가 몇 개의 그룹으로 나눠서 진행될지 결정</a:t>
                </a:r>
                <a:endParaRPr lang="en-US" altLang="ko-KR" sz="1100" dirty="0">
                  <a:solidFill>
                    <a:schemeClr val="tx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  <a:p>
                <a:pPr marL="285750" indent="-285750">
                  <a:buClr>
                    <a:schemeClr val="bg2"/>
                  </a:buClr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휴먼둥근헤드라인" panose="02030504000101010101" pitchFamily="18" charset="-127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휴먼둥근헤드라인" panose="02030504000101010101" pitchFamily="18" charset="-127"/>
                          </a:rPr>
                          <m:t>𝑳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휴먼둥근헤드라인" panose="02030504000101010101" pitchFamily="18" charset="-127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1100" dirty="0">
                    <a:solidFill>
                      <a:schemeClr val="tx1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: </a:t>
                </a:r>
                <a:r>
                  <a:rPr lang="en-US" altLang="ko-KR" sz="1100" dirty="0" err="1">
                    <a:solidFill>
                      <a:schemeClr val="tx1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i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 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번째 스테이지에서 몇 개의 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Block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을 가지게 되는지 결정</a:t>
                </a:r>
                <a:endParaRPr lang="en-US" altLang="ko-KR" sz="1100" dirty="0">
                  <a:solidFill>
                    <a:schemeClr val="tx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BC8718-90D8-833B-0C8D-A674DAC51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211" y="2466290"/>
                <a:ext cx="3432300" cy="1785104"/>
              </a:xfrm>
              <a:prstGeom prst="rect">
                <a:avLst/>
              </a:prstGeom>
              <a:blipFill>
                <a:blip r:embed="rId2"/>
                <a:stretch>
                  <a:fillRect b="-17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995EDECA-2CFC-8599-6E82-4EEB4AB4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327" y="1385284"/>
            <a:ext cx="2577264" cy="35428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8C894C-D35C-0016-2107-16A1525FBC1D}"/>
              </a:ext>
            </a:extLst>
          </p:cNvPr>
          <p:cNvSpPr/>
          <p:nvPr/>
        </p:nvSpPr>
        <p:spPr>
          <a:xfrm>
            <a:off x="3043450" y="3997942"/>
            <a:ext cx="791571" cy="731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933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2D1747D-6BA3-5E28-A84B-DD392144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0010"/>
            <a:ext cx="7704000" cy="572700"/>
          </a:xfrm>
        </p:spPr>
        <p:txBody>
          <a:bodyPr/>
          <a:lstStyle/>
          <a:p>
            <a:pPr algn="ctr"/>
            <a:r>
              <a:rPr lang="en-US" altLang="ko-KR" dirty="0" err="1"/>
              <a:t>InternImage</a:t>
            </a:r>
            <a:r>
              <a:rPr lang="ko-KR" altLang="en-US" dirty="0"/>
              <a:t> </a:t>
            </a:r>
            <a:r>
              <a:rPr lang="en-US" altLang="ko-KR" dirty="0"/>
              <a:t>Overall Architecture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3EAA4E-BB68-025A-2A81-735BCB842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111474"/>
            <a:ext cx="2577264" cy="35428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44FBA0-5214-D8DB-92E2-E673B777981B}"/>
              </a:ext>
            </a:extLst>
          </p:cNvPr>
          <p:cNvSpPr/>
          <p:nvPr/>
        </p:nvSpPr>
        <p:spPr>
          <a:xfrm>
            <a:off x="3425588" y="3350525"/>
            <a:ext cx="723331" cy="354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448;p43">
            <a:extLst>
              <a:ext uri="{FF2B5EF4-FFF2-40B4-BE49-F238E27FC236}">
                <a16:creationId xmlns:a16="http://schemas.microsoft.com/office/drawing/2014/main" id="{0C42F1FC-3EF0-DC60-DB93-D6045EB2472F}"/>
              </a:ext>
            </a:extLst>
          </p:cNvPr>
          <p:cNvSpPr txBox="1">
            <a:spLocks/>
          </p:cNvSpPr>
          <p:nvPr/>
        </p:nvSpPr>
        <p:spPr>
          <a:xfrm>
            <a:off x="4688461" y="3822816"/>
            <a:ext cx="4455539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Architecture Design</a:t>
            </a:r>
            <a:endParaRPr lang="en-US" sz="18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Google Shape;1449;p43">
            <a:extLst>
              <a:ext uri="{FF2B5EF4-FFF2-40B4-BE49-F238E27FC236}">
                <a16:creationId xmlns:a16="http://schemas.microsoft.com/office/drawing/2014/main" id="{5F53EDFC-DDD1-1889-1E3C-5CBAB2CA94B5}"/>
              </a:ext>
            </a:extLst>
          </p:cNvPr>
          <p:cNvSpPr txBox="1">
            <a:spLocks/>
          </p:cNvSpPr>
          <p:nvPr/>
        </p:nvSpPr>
        <p:spPr>
          <a:xfrm>
            <a:off x="4750728" y="2169824"/>
            <a:ext cx="4155684" cy="6629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Deformable Convolution Layer</a:t>
            </a:r>
            <a:endParaRPr lang="en-US" sz="1800" dirty="0"/>
          </a:p>
        </p:txBody>
      </p:sp>
      <p:sp>
        <p:nvSpPr>
          <p:cNvPr id="12" name="Google Shape;1450;p43">
            <a:extLst>
              <a:ext uri="{FF2B5EF4-FFF2-40B4-BE49-F238E27FC236}">
                <a16:creationId xmlns:a16="http://schemas.microsoft.com/office/drawing/2014/main" id="{B4E4A84F-DC06-C17B-F0DE-AC4CBC602D0B}"/>
              </a:ext>
            </a:extLst>
          </p:cNvPr>
          <p:cNvSpPr/>
          <p:nvPr/>
        </p:nvSpPr>
        <p:spPr>
          <a:xfrm rot="5400000">
            <a:off x="6350520" y="1175224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451;p43">
            <a:extLst>
              <a:ext uri="{FF2B5EF4-FFF2-40B4-BE49-F238E27FC236}">
                <a16:creationId xmlns:a16="http://schemas.microsoft.com/office/drawing/2014/main" id="{55F41024-D9E7-3880-2A9E-42847283E8D5}"/>
              </a:ext>
            </a:extLst>
          </p:cNvPr>
          <p:cNvSpPr/>
          <p:nvPr/>
        </p:nvSpPr>
        <p:spPr>
          <a:xfrm rot="5400000">
            <a:off x="6350520" y="2896529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2434;p64">
            <a:extLst>
              <a:ext uri="{FF2B5EF4-FFF2-40B4-BE49-F238E27FC236}">
                <a16:creationId xmlns:a16="http://schemas.microsoft.com/office/drawing/2014/main" id="{0326B974-5AD9-25BD-7C45-11A403567A60}"/>
              </a:ext>
            </a:extLst>
          </p:cNvPr>
          <p:cNvGrpSpPr/>
          <p:nvPr/>
        </p:nvGrpSpPr>
        <p:grpSpPr>
          <a:xfrm>
            <a:off x="6565259" y="1313732"/>
            <a:ext cx="526621" cy="536645"/>
            <a:chOff x="1230449" y="2288393"/>
            <a:chExt cx="590713" cy="601957"/>
          </a:xfrm>
        </p:grpSpPr>
        <p:sp>
          <p:nvSpPr>
            <p:cNvPr id="15" name="Google Shape;2435;p64">
              <a:extLst>
                <a:ext uri="{FF2B5EF4-FFF2-40B4-BE49-F238E27FC236}">
                  <a16:creationId xmlns:a16="http://schemas.microsoft.com/office/drawing/2014/main" id="{76D20441-07BD-5DCB-8B41-1D8BB8A08A99}"/>
                </a:ext>
              </a:extLst>
            </p:cNvPr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36;p64">
              <a:extLst>
                <a:ext uri="{FF2B5EF4-FFF2-40B4-BE49-F238E27FC236}">
                  <a16:creationId xmlns:a16="http://schemas.microsoft.com/office/drawing/2014/main" id="{F082A9DB-4346-F4C7-5241-FA92514B3C31}"/>
                </a:ext>
              </a:extLst>
            </p:cNvPr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37;p64">
              <a:extLst>
                <a:ext uri="{FF2B5EF4-FFF2-40B4-BE49-F238E27FC236}">
                  <a16:creationId xmlns:a16="http://schemas.microsoft.com/office/drawing/2014/main" id="{80A0C3C3-BB47-98FA-A19D-7B11BC4C538B}"/>
                </a:ext>
              </a:extLst>
            </p:cNvPr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38;p64">
              <a:extLst>
                <a:ext uri="{FF2B5EF4-FFF2-40B4-BE49-F238E27FC236}">
                  <a16:creationId xmlns:a16="http://schemas.microsoft.com/office/drawing/2014/main" id="{8AA895C2-4C43-70C6-9DDA-B5CEE11BBCD5}"/>
                </a:ext>
              </a:extLst>
            </p:cNvPr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39;p64">
              <a:extLst>
                <a:ext uri="{FF2B5EF4-FFF2-40B4-BE49-F238E27FC236}">
                  <a16:creationId xmlns:a16="http://schemas.microsoft.com/office/drawing/2014/main" id="{99F3B033-72FD-3C4E-1C75-CA5018968DDF}"/>
                </a:ext>
              </a:extLst>
            </p:cNvPr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40;p64">
              <a:extLst>
                <a:ext uri="{FF2B5EF4-FFF2-40B4-BE49-F238E27FC236}">
                  <a16:creationId xmlns:a16="http://schemas.microsoft.com/office/drawing/2014/main" id="{CC33144F-6FF6-EC19-8C26-B31BF265A219}"/>
                </a:ext>
              </a:extLst>
            </p:cNvPr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41;p64">
              <a:extLst>
                <a:ext uri="{FF2B5EF4-FFF2-40B4-BE49-F238E27FC236}">
                  <a16:creationId xmlns:a16="http://schemas.microsoft.com/office/drawing/2014/main" id="{8A0030BA-0944-84BB-8290-02B9AF004936}"/>
                </a:ext>
              </a:extLst>
            </p:cNvPr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42;p64">
              <a:extLst>
                <a:ext uri="{FF2B5EF4-FFF2-40B4-BE49-F238E27FC236}">
                  <a16:creationId xmlns:a16="http://schemas.microsoft.com/office/drawing/2014/main" id="{8BF2ECBA-4330-45A7-17B9-8C10501CE080}"/>
                </a:ext>
              </a:extLst>
            </p:cNvPr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43;p64">
              <a:extLst>
                <a:ext uri="{FF2B5EF4-FFF2-40B4-BE49-F238E27FC236}">
                  <a16:creationId xmlns:a16="http://schemas.microsoft.com/office/drawing/2014/main" id="{C7E1E3CD-E8C4-3F83-E9AA-944AA0C7D0FE}"/>
                </a:ext>
              </a:extLst>
            </p:cNvPr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44;p64">
              <a:extLst>
                <a:ext uri="{FF2B5EF4-FFF2-40B4-BE49-F238E27FC236}">
                  <a16:creationId xmlns:a16="http://schemas.microsoft.com/office/drawing/2014/main" id="{B2A68C50-7C81-AD48-3A9C-9EDA64B9F153}"/>
                </a:ext>
              </a:extLst>
            </p:cNvPr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45;p64">
              <a:extLst>
                <a:ext uri="{FF2B5EF4-FFF2-40B4-BE49-F238E27FC236}">
                  <a16:creationId xmlns:a16="http://schemas.microsoft.com/office/drawing/2014/main" id="{6110F4D1-CD6B-E8E4-AAA0-4E7829C15831}"/>
                </a:ext>
              </a:extLst>
            </p:cNvPr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46;p64">
              <a:extLst>
                <a:ext uri="{FF2B5EF4-FFF2-40B4-BE49-F238E27FC236}">
                  <a16:creationId xmlns:a16="http://schemas.microsoft.com/office/drawing/2014/main" id="{69066D65-A4B6-DCF7-D639-3E10691FA842}"/>
                </a:ext>
              </a:extLst>
            </p:cNvPr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47;p64">
              <a:extLst>
                <a:ext uri="{FF2B5EF4-FFF2-40B4-BE49-F238E27FC236}">
                  <a16:creationId xmlns:a16="http://schemas.microsoft.com/office/drawing/2014/main" id="{E2BC679C-5483-923C-88AB-E06C0BB5C653}"/>
                </a:ext>
              </a:extLst>
            </p:cNvPr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448;p64">
            <a:extLst>
              <a:ext uri="{FF2B5EF4-FFF2-40B4-BE49-F238E27FC236}">
                <a16:creationId xmlns:a16="http://schemas.microsoft.com/office/drawing/2014/main" id="{9B18039E-EC71-8D33-B7A7-2BD617B7C7A8}"/>
              </a:ext>
            </a:extLst>
          </p:cNvPr>
          <p:cNvGrpSpPr/>
          <p:nvPr/>
        </p:nvGrpSpPr>
        <p:grpSpPr>
          <a:xfrm>
            <a:off x="6574026" y="3044902"/>
            <a:ext cx="536704" cy="531854"/>
            <a:chOff x="1919172" y="2291080"/>
            <a:chExt cx="602023" cy="596584"/>
          </a:xfrm>
        </p:grpSpPr>
        <p:sp>
          <p:nvSpPr>
            <p:cNvPr id="29" name="Google Shape;2449;p64">
              <a:extLst>
                <a:ext uri="{FF2B5EF4-FFF2-40B4-BE49-F238E27FC236}">
                  <a16:creationId xmlns:a16="http://schemas.microsoft.com/office/drawing/2014/main" id="{6213623E-232A-70FB-6793-210F7A638B1D}"/>
                </a:ext>
              </a:extLst>
            </p:cNvPr>
            <p:cNvSpPr/>
            <p:nvPr/>
          </p:nvSpPr>
          <p:spPr>
            <a:xfrm>
              <a:off x="1919172" y="2291080"/>
              <a:ext cx="602023" cy="596584"/>
            </a:xfrm>
            <a:custGeom>
              <a:avLst/>
              <a:gdLst/>
              <a:ahLst/>
              <a:cxnLst/>
              <a:rect l="l" t="t" r="r" b="b"/>
              <a:pathLst>
                <a:path w="18151" h="17987" extrusionOk="0">
                  <a:moveTo>
                    <a:pt x="6622" y="532"/>
                  </a:moveTo>
                  <a:lnTo>
                    <a:pt x="6622" y="1042"/>
                  </a:lnTo>
                  <a:lnTo>
                    <a:pt x="5310" y="1042"/>
                  </a:lnTo>
                  <a:lnTo>
                    <a:pt x="5310" y="532"/>
                  </a:lnTo>
                  <a:close/>
                  <a:moveTo>
                    <a:pt x="533" y="16410"/>
                  </a:moveTo>
                  <a:lnTo>
                    <a:pt x="1578" y="17455"/>
                  </a:lnTo>
                  <a:lnTo>
                    <a:pt x="621" y="17455"/>
                  </a:lnTo>
                  <a:cubicBezTo>
                    <a:pt x="573" y="17455"/>
                    <a:pt x="533" y="17415"/>
                    <a:pt x="533" y="17367"/>
                  </a:cubicBezTo>
                  <a:lnTo>
                    <a:pt x="533" y="16410"/>
                  </a:lnTo>
                  <a:close/>
                  <a:moveTo>
                    <a:pt x="17530" y="532"/>
                  </a:moveTo>
                  <a:cubicBezTo>
                    <a:pt x="17577" y="532"/>
                    <a:pt x="17619" y="572"/>
                    <a:pt x="17619" y="620"/>
                  </a:cubicBezTo>
                  <a:lnTo>
                    <a:pt x="17619" y="3452"/>
                  </a:lnTo>
                  <a:lnTo>
                    <a:pt x="17494" y="3452"/>
                  </a:lnTo>
                  <a:cubicBezTo>
                    <a:pt x="17064" y="3452"/>
                    <a:pt x="16714" y="3802"/>
                    <a:pt x="16714" y="4232"/>
                  </a:cubicBezTo>
                  <a:cubicBezTo>
                    <a:pt x="16715" y="4663"/>
                    <a:pt x="17064" y="5013"/>
                    <a:pt x="17494" y="5013"/>
                  </a:cubicBezTo>
                  <a:lnTo>
                    <a:pt x="17619" y="5013"/>
                  </a:lnTo>
                  <a:lnTo>
                    <a:pt x="17619" y="5545"/>
                  </a:lnTo>
                  <a:lnTo>
                    <a:pt x="17211" y="5545"/>
                  </a:lnTo>
                  <a:cubicBezTo>
                    <a:pt x="16869" y="5545"/>
                    <a:pt x="16591" y="5823"/>
                    <a:pt x="16591" y="6165"/>
                  </a:cubicBezTo>
                  <a:lnTo>
                    <a:pt x="16591" y="12832"/>
                  </a:lnTo>
                  <a:cubicBezTo>
                    <a:pt x="16591" y="12979"/>
                    <a:pt x="16710" y="13098"/>
                    <a:pt x="16857" y="13098"/>
                  </a:cubicBezTo>
                  <a:cubicBezTo>
                    <a:pt x="17004" y="13098"/>
                    <a:pt x="17123" y="12979"/>
                    <a:pt x="17123" y="12832"/>
                  </a:cubicBezTo>
                  <a:lnTo>
                    <a:pt x="17123" y="6165"/>
                  </a:lnTo>
                  <a:cubicBezTo>
                    <a:pt x="17123" y="6117"/>
                    <a:pt x="17163" y="6076"/>
                    <a:pt x="17211" y="6076"/>
                  </a:cubicBezTo>
                  <a:lnTo>
                    <a:pt x="17619" y="6076"/>
                  </a:lnTo>
                  <a:lnTo>
                    <a:pt x="17619" y="16391"/>
                  </a:lnTo>
                  <a:lnTo>
                    <a:pt x="17211" y="16391"/>
                  </a:lnTo>
                  <a:cubicBezTo>
                    <a:pt x="17163" y="16391"/>
                    <a:pt x="17123" y="16351"/>
                    <a:pt x="17123" y="16303"/>
                  </a:cubicBezTo>
                  <a:lnTo>
                    <a:pt x="17123" y="14392"/>
                  </a:lnTo>
                  <a:cubicBezTo>
                    <a:pt x="17123" y="14245"/>
                    <a:pt x="17004" y="14126"/>
                    <a:pt x="16857" y="14126"/>
                  </a:cubicBezTo>
                  <a:cubicBezTo>
                    <a:pt x="16710" y="14126"/>
                    <a:pt x="16591" y="14245"/>
                    <a:pt x="16591" y="14392"/>
                  </a:cubicBezTo>
                  <a:lnTo>
                    <a:pt x="16591" y="16303"/>
                  </a:lnTo>
                  <a:cubicBezTo>
                    <a:pt x="16591" y="16645"/>
                    <a:pt x="16869" y="16923"/>
                    <a:pt x="17211" y="16923"/>
                  </a:cubicBezTo>
                  <a:lnTo>
                    <a:pt x="17619" y="16923"/>
                  </a:lnTo>
                  <a:lnTo>
                    <a:pt x="17619" y="17367"/>
                  </a:lnTo>
                  <a:cubicBezTo>
                    <a:pt x="17619" y="17414"/>
                    <a:pt x="17577" y="17455"/>
                    <a:pt x="17530" y="17455"/>
                  </a:cubicBezTo>
                  <a:lnTo>
                    <a:pt x="14765" y="17455"/>
                  </a:lnTo>
                  <a:lnTo>
                    <a:pt x="14765" y="17047"/>
                  </a:lnTo>
                  <a:cubicBezTo>
                    <a:pt x="14765" y="16705"/>
                    <a:pt x="14486" y="16427"/>
                    <a:pt x="14144" y="16427"/>
                  </a:cubicBezTo>
                  <a:lnTo>
                    <a:pt x="8403" y="16427"/>
                  </a:lnTo>
                  <a:cubicBezTo>
                    <a:pt x="8255" y="16427"/>
                    <a:pt x="8137" y="16546"/>
                    <a:pt x="8137" y="16693"/>
                  </a:cubicBezTo>
                  <a:cubicBezTo>
                    <a:pt x="8137" y="16840"/>
                    <a:pt x="8255" y="16959"/>
                    <a:pt x="8403" y="16959"/>
                  </a:cubicBezTo>
                  <a:lnTo>
                    <a:pt x="14144" y="16959"/>
                  </a:lnTo>
                  <a:cubicBezTo>
                    <a:pt x="14192" y="16959"/>
                    <a:pt x="14233" y="16999"/>
                    <a:pt x="14233" y="17047"/>
                  </a:cubicBezTo>
                  <a:lnTo>
                    <a:pt x="14233" y="17455"/>
                  </a:lnTo>
                  <a:lnTo>
                    <a:pt x="3918" y="17455"/>
                  </a:lnTo>
                  <a:lnTo>
                    <a:pt x="3918" y="17047"/>
                  </a:lnTo>
                  <a:cubicBezTo>
                    <a:pt x="3918" y="16999"/>
                    <a:pt x="3959" y="16959"/>
                    <a:pt x="4006" y="16959"/>
                  </a:cubicBezTo>
                  <a:lnTo>
                    <a:pt x="6807" y="16959"/>
                  </a:lnTo>
                  <a:cubicBezTo>
                    <a:pt x="6954" y="16959"/>
                    <a:pt x="7073" y="16840"/>
                    <a:pt x="7073" y="16693"/>
                  </a:cubicBezTo>
                  <a:cubicBezTo>
                    <a:pt x="7073" y="16546"/>
                    <a:pt x="6954" y="16427"/>
                    <a:pt x="6807" y="16427"/>
                  </a:cubicBezTo>
                  <a:lnTo>
                    <a:pt x="4006" y="16427"/>
                  </a:lnTo>
                  <a:cubicBezTo>
                    <a:pt x="3664" y="16427"/>
                    <a:pt x="3386" y="16705"/>
                    <a:pt x="3386" y="17047"/>
                  </a:cubicBezTo>
                  <a:lnTo>
                    <a:pt x="3386" y="17455"/>
                  </a:lnTo>
                  <a:lnTo>
                    <a:pt x="2329" y="17455"/>
                  </a:lnTo>
                  <a:lnTo>
                    <a:pt x="533" y="15658"/>
                  </a:lnTo>
                  <a:lnTo>
                    <a:pt x="533" y="5012"/>
                  </a:lnTo>
                  <a:lnTo>
                    <a:pt x="657" y="5012"/>
                  </a:lnTo>
                  <a:cubicBezTo>
                    <a:pt x="1087" y="5012"/>
                    <a:pt x="1436" y="4663"/>
                    <a:pt x="1436" y="4232"/>
                  </a:cubicBezTo>
                  <a:cubicBezTo>
                    <a:pt x="1436" y="3802"/>
                    <a:pt x="1087" y="3452"/>
                    <a:pt x="657" y="3452"/>
                  </a:cubicBezTo>
                  <a:lnTo>
                    <a:pt x="533" y="3452"/>
                  </a:lnTo>
                  <a:lnTo>
                    <a:pt x="533" y="620"/>
                  </a:lnTo>
                  <a:cubicBezTo>
                    <a:pt x="533" y="572"/>
                    <a:pt x="573" y="532"/>
                    <a:pt x="621" y="532"/>
                  </a:cubicBezTo>
                  <a:lnTo>
                    <a:pt x="4778" y="532"/>
                  </a:lnTo>
                  <a:lnTo>
                    <a:pt x="4778" y="1131"/>
                  </a:lnTo>
                  <a:cubicBezTo>
                    <a:pt x="4778" y="1375"/>
                    <a:pt x="4977" y="1574"/>
                    <a:pt x="5222" y="1574"/>
                  </a:cubicBezTo>
                  <a:lnTo>
                    <a:pt x="6710" y="1574"/>
                  </a:lnTo>
                  <a:cubicBezTo>
                    <a:pt x="6955" y="1574"/>
                    <a:pt x="7153" y="1375"/>
                    <a:pt x="7153" y="1131"/>
                  </a:cubicBezTo>
                  <a:lnTo>
                    <a:pt x="7153" y="532"/>
                  </a:lnTo>
                  <a:close/>
                  <a:moveTo>
                    <a:pt x="621" y="0"/>
                  </a:moveTo>
                  <a:cubicBezTo>
                    <a:pt x="279" y="0"/>
                    <a:pt x="1" y="278"/>
                    <a:pt x="1" y="620"/>
                  </a:cubicBezTo>
                  <a:lnTo>
                    <a:pt x="1" y="3718"/>
                  </a:lnTo>
                  <a:cubicBezTo>
                    <a:pt x="1" y="3865"/>
                    <a:pt x="120" y="3984"/>
                    <a:pt x="267" y="3984"/>
                  </a:cubicBezTo>
                  <a:lnTo>
                    <a:pt x="657" y="3984"/>
                  </a:lnTo>
                  <a:cubicBezTo>
                    <a:pt x="793" y="3984"/>
                    <a:pt x="904" y="4096"/>
                    <a:pt x="904" y="4232"/>
                  </a:cubicBezTo>
                  <a:cubicBezTo>
                    <a:pt x="904" y="4369"/>
                    <a:pt x="793" y="4480"/>
                    <a:pt x="657" y="4480"/>
                  </a:cubicBezTo>
                  <a:lnTo>
                    <a:pt x="267" y="4480"/>
                  </a:lnTo>
                  <a:cubicBezTo>
                    <a:pt x="120" y="4480"/>
                    <a:pt x="1" y="4599"/>
                    <a:pt x="1" y="4746"/>
                  </a:cubicBezTo>
                  <a:lnTo>
                    <a:pt x="1" y="17367"/>
                  </a:lnTo>
                  <a:cubicBezTo>
                    <a:pt x="1" y="17708"/>
                    <a:pt x="279" y="17987"/>
                    <a:pt x="621" y="17987"/>
                  </a:cubicBezTo>
                  <a:lnTo>
                    <a:pt x="17530" y="17987"/>
                  </a:lnTo>
                  <a:cubicBezTo>
                    <a:pt x="17872" y="17987"/>
                    <a:pt x="18150" y="17708"/>
                    <a:pt x="18150" y="17367"/>
                  </a:cubicBezTo>
                  <a:lnTo>
                    <a:pt x="18150" y="4746"/>
                  </a:lnTo>
                  <a:cubicBezTo>
                    <a:pt x="18150" y="4599"/>
                    <a:pt x="18031" y="4480"/>
                    <a:pt x="17884" y="4480"/>
                  </a:cubicBezTo>
                  <a:lnTo>
                    <a:pt x="17494" y="4480"/>
                  </a:lnTo>
                  <a:cubicBezTo>
                    <a:pt x="17358" y="4480"/>
                    <a:pt x="17246" y="4369"/>
                    <a:pt x="17246" y="4232"/>
                  </a:cubicBezTo>
                  <a:cubicBezTo>
                    <a:pt x="17246" y="4096"/>
                    <a:pt x="17358" y="3984"/>
                    <a:pt x="17494" y="3984"/>
                  </a:cubicBezTo>
                  <a:lnTo>
                    <a:pt x="17884" y="3984"/>
                  </a:lnTo>
                  <a:cubicBezTo>
                    <a:pt x="18031" y="3984"/>
                    <a:pt x="18150" y="3865"/>
                    <a:pt x="18150" y="3718"/>
                  </a:cubicBezTo>
                  <a:lnTo>
                    <a:pt x="18150" y="620"/>
                  </a:lnTo>
                  <a:cubicBezTo>
                    <a:pt x="18150" y="278"/>
                    <a:pt x="17872" y="0"/>
                    <a:pt x="17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50;p64">
              <a:extLst>
                <a:ext uri="{FF2B5EF4-FFF2-40B4-BE49-F238E27FC236}">
                  <a16:creationId xmlns:a16="http://schemas.microsoft.com/office/drawing/2014/main" id="{7BAF951C-8169-3316-BFEF-50EADF860EB4}"/>
                </a:ext>
              </a:extLst>
            </p:cNvPr>
            <p:cNvSpPr/>
            <p:nvPr/>
          </p:nvSpPr>
          <p:spPr>
            <a:xfrm>
              <a:off x="1995424" y="2364612"/>
              <a:ext cx="449519" cy="449486"/>
            </a:xfrm>
            <a:custGeom>
              <a:avLst/>
              <a:gdLst/>
              <a:ahLst/>
              <a:cxnLst/>
              <a:rect l="l" t="t" r="r" b="b"/>
              <a:pathLst>
                <a:path w="13553" h="13552" extrusionOk="0">
                  <a:moveTo>
                    <a:pt x="12076" y="1483"/>
                  </a:moveTo>
                  <a:cubicBezTo>
                    <a:pt x="12124" y="1483"/>
                    <a:pt x="12164" y="1524"/>
                    <a:pt x="12164" y="1572"/>
                  </a:cubicBezTo>
                  <a:lnTo>
                    <a:pt x="12164" y="11982"/>
                  </a:lnTo>
                  <a:cubicBezTo>
                    <a:pt x="12164" y="12029"/>
                    <a:pt x="12124" y="12070"/>
                    <a:pt x="12076" y="12070"/>
                  </a:cubicBezTo>
                  <a:lnTo>
                    <a:pt x="1562" y="12070"/>
                  </a:lnTo>
                  <a:cubicBezTo>
                    <a:pt x="1514" y="12070"/>
                    <a:pt x="1473" y="12029"/>
                    <a:pt x="1473" y="11982"/>
                  </a:cubicBezTo>
                  <a:lnTo>
                    <a:pt x="1473" y="1572"/>
                  </a:lnTo>
                  <a:cubicBezTo>
                    <a:pt x="1473" y="1524"/>
                    <a:pt x="1514" y="1483"/>
                    <a:pt x="1562" y="1483"/>
                  </a:cubicBezTo>
                  <a:close/>
                  <a:moveTo>
                    <a:pt x="2136" y="1"/>
                  </a:moveTo>
                  <a:cubicBezTo>
                    <a:pt x="1989" y="1"/>
                    <a:pt x="1870" y="119"/>
                    <a:pt x="1870" y="266"/>
                  </a:cubicBezTo>
                  <a:lnTo>
                    <a:pt x="1870" y="952"/>
                  </a:lnTo>
                  <a:lnTo>
                    <a:pt x="1562" y="952"/>
                  </a:lnTo>
                  <a:cubicBezTo>
                    <a:pt x="1220" y="952"/>
                    <a:pt x="942" y="1230"/>
                    <a:pt x="942" y="1572"/>
                  </a:cubicBezTo>
                  <a:lnTo>
                    <a:pt x="942" y="1870"/>
                  </a:lnTo>
                  <a:lnTo>
                    <a:pt x="266" y="1870"/>
                  </a:lnTo>
                  <a:cubicBezTo>
                    <a:pt x="120" y="1870"/>
                    <a:pt x="1" y="1989"/>
                    <a:pt x="1" y="2136"/>
                  </a:cubicBezTo>
                  <a:cubicBezTo>
                    <a:pt x="1" y="2282"/>
                    <a:pt x="120" y="2402"/>
                    <a:pt x="266" y="2402"/>
                  </a:cubicBezTo>
                  <a:lnTo>
                    <a:pt x="942" y="2402"/>
                  </a:lnTo>
                  <a:lnTo>
                    <a:pt x="942" y="2643"/>
                  </a:lnTo>
                  <a:lnTo>
                    <a:pt x="266" y="2643"/>
                  </a:lnTo>
                  <a:cubicBezTo>
                    <a:pt x="120" y="2643"/>
                    <a:pt x="1" y="2762"/>
                    <a:pt x="1" y="2909"/>
                  </a:cubicBezTo>
                  <a:cubicBezTo>
                    <a:pt x="1" y="3056"/>
                    <a:pt x="120" y="3175"/>
                    <a:pt x="266" y="3175"/>
                  </a:cubicBezTo>
                  <a:lnTo>
                    <a:pt x="942" y="3175"/>
                  </a:lnTo>
                  <a:lnTo>
                    <a:pt x="942" y="3417"/>
                  </a:lnTo>
                  <a:lnTo>
                    <a:pt x="266" y="3417"/>
                  </a:lnTo>
                  <a:cubicBezTo>
                    <a:pt x="120" y="3417"/>
                    <a:pt x="1" y="3536"/>
                    <a:pt x="1" y="3683"/>
                  </a:cubicBezTo>
                  <a:cubicBezTo>
                    <a:pt x="1" y="3830"/>
                    <a:pt x="120" y="3949"/>
                    <a:pt x="266" y="3949"/>
                  </a:cubicBezTo>
                  <a:lnTo>
                    <a:pt x="942" y="3949"/>
                  </a:lnTo>
                  <a:lnTo>
                    <a:pt x="942" y="4190"/>
                  </a:lnTo>
                  <a:lnTo>
                    <a:pt x="266" y="4190"/>
                  </a:lnTo>
                  <a:cubicBezTo>
                    <a:pt x="120" y="4190"/>
                    <a:pt x="1" y="4309"/>
                    <a:pt x="1" y="4456"/>
                  </a:cubicBezTo>
                  <a:cubicBezTo>
                    <a:pt x="1" y="4603"/>
                    <a:pt x="120" y="4722"/>
                    <a:pt x="266" y="4722"/>
                  </a:cubicBezTo>
                  <a:lnTo>
                    <a:pt x="942" y="4722"/>
                  </a:lnTo>
                  <a:lnTo>
                    <a:pt x="942" y="4963"/>
                  </a:lnTo>
                  <a:lnTo>
                    <a:pt x="266" y="4963"/>
                  </a:lnTo>
                  <a:cubicBezTo>
                    <a:pt x="120" y="4963"/>
                    <a:pt x="1" y="5082"/>
                    <a:pt x="1" y="5229"/>
                  </a:cubicBezTo>
                  <a:cubicBezTo>
                    <a:pt x="1" y="5376"/>
                    <a:pt x="120" y="5495"/>
                    <a:pt x="266" y="5495"/>
                  </a:cubicBezTo>
                  <a:lnTo>
                    <a:pt x="942" y="5495"/>
                  </a:lnTo>
                  <a:lnTo>
                    <a:pt x="942" y="5737"/>
                  </a:lnTo>
                  <a:lnTo>
                    <a:pt x="266" y="5737"/>
                  </a:lnTo>
                  <a:cubicBezTo>
                    <a:pt x="120" y="5737"/>
                    <a:pt x="1" y="5856"/>
                    <a:pt x="1" y="6003"/>
                  </a:cubicBezTo>
                  <a:cubicBezTo>
                    <a:pt x="1" y="6150"/>
                    <a:pt x="120" y="6269"/>
                    <a:pt x="266" y="6269"/>
                  </a:cubicBezTo>
                  <a:lnTo>
                    <a:pt x="942" y="6269"/>
                  </a:lnTo>
                  <a:lnTo>
                    <a:pt x="942" y="6511"/>
                  </a:lnTo>
                  <a:lnTo>
                    <a:pt x="266" y="6511"/>
                  </a:lnTo>
                  <a:cubicBezTo>
                    <a:pt x="120" y="6511"/>
                    <a:pt x="1" y="6630"/>
                    <a:pt x="1" y="6776"/>
                  </a:cubicBezTo>
                  <a:cubicBezTo>
                    <a:pt x="1" y="6923"/>
                    <a:pt x="120" y="7042"/>
                    <a:pt x="266" y="7042"/>
                  </a:cubicBezTo>
                  <a:lnTo>
                    <a:pt x="942" y="7042"/>
                  </a:lnTo>
                  <a:lnTo>
                    <a:pt x="942" y="7284"/>
                  </a:lnTo>
                  <a:lnTo>
                    <a:pt x="266" y="7284"/>
                  </a:lnTo>
                  <a:cubicBezTo>
                    <a:pt x="120" y="7284"/>
                    <a:pt x="1" y="7403"/>
                    <a:pt x="1" y="7550"/>
                  </a:cubicBezTo>
                  <a:cubicBezTo>
                    <a:pt x="1" y="7696"/>
                    <a:pt x="120" y="7816"/>
                    <a:pt x="266" y="7816"/>
                  </a:cubicBezTo>
                  <a:lnTo>
                    <a:pt x="942" y="7816"/>
                  </a:lnTo>
                  <a:lnTo>
                    <a:pt x="942" y="8058"/>
                  </a:lnTo>
                  <a:lnTo>
                    <a:pt x="266" y="8058"/>
                  </a:lnTo>
                  <a:cubicBezTo>
                    <a:pt x="120" y="8058"/>
                    <a:pt x="1" y="8177"/>
                    <a:pt x="1" y="8324"/>
                  </a:cubicBezTo>
                  <a:cubicBezTo>
                    <a:pt x="1" y="8471"/>
                    <a:pt x="120" y="8589"/>
                    <a:pt x="266" y="8589"/>
                  </a:cubicBezTo>
                  <a:lnTo>
                    <a:pt x="942" y="8589"/>
                  </a:lnTo>
                  <a:lnTo>
                    <a:pt x="942" y="8831"/>
                  </a:lnTo>
                  <a:lnTo>
                    <a:pt x="266" y="8831"/>
                  </a:lnTo>
                  <a:cubicBezTo>
                    <a:pt x="120" y="8831"/>
                    <a:pt x="1" y="8950"/>
                    <a:pt x="1" y="9097"/>
                  </a:cubicBezTo>
                  <a:cubicBezTo>
                    <a:pt x="1" y="9244"/>
                    <a:pt x="120" y="9363"/>
                    <a:pt x="266" y="9363"/>
                  </a:cubicBezTo>
                  <a:lnTo>
                    <a:pt x="942" y="9363"/>
                  </a:lnTo>
                  <a:lnTo>
                    <a:pt x="942" y="9604"/>
                  </a:lnTo>
                  <a:lnTo>
                    <a:pt x="266" y="9604"/>
                  </a:lnTo>
                  <a:cubicBezTo>
                    <a:pt x="120" y="9604"/>
                    <a:pt x="1" y="9723"/>
                    <a:pt x="1" y="9870"/>
                  </a:cubicBezTo>
                  <a:cubicBezTo>
                    <a:pt x="1" y="10017"/>
                    <a:pt x="120" y="10136"/>
                    <a:pt x="266" y="10136"/>
                  </a:cubicBezTo>
                  <a:lnTo>
                    <a:pt x="942" y="10136"/>
                  </a:lnTo>
                  <a:lnTo>
                    <a:pt x="942" y="10378"/>
                  </a:lnTo>
                  <a:lnTo>
                    <a:pt x="266" y="10378"/>
                  </a:lnTo>
                  <a:cubicBezTo>
                    <a:pt x="120" y="10378"/>
                    <a:pt x="1" y="10497"/>
                    <a:pt x="1" y="10644"/>
                  </a:cubicBezTo>
                  <a:cubicBezTo>
                    <a:pt x="1" y="10791"/>
                    <a:pt x="120" y="10909"/>
                    <a:pt x="266" y="10909"/>
                  </a:cubicBezTo>
                  <a:lnTo>
                    <a:pt x="942" y="10909"/>
                  </a:lnTo>
                  <a:lnTo>
                    <a:pt x="942" y="11151"/>
                  </a:lnTo>
                  <a:lnTo>
                    <a:pt x="266" y="11151"/>
                  </a:lnTo>
                  <a:cubicBezTo>
                    <a:pt x="120" y="11151"/>
                    <a:pt x="1" y="11271"/>
                    <a:pt x="1" y="11417"/>
                  </a:cubicBezTo>
                  <a:cubicBezTo>
                    <a:pt x="1" y="11564"/>
                    <a:pt x="120" y="11683"/>
                    <a:pt x="266" y="11683"/>
                  </a:cubicBezTo>
                  <a:lnTo>
                    <a:pt x="942" y="11683"/>
                  </a:lnTo>
                  <a:lnTo>
                    <a:pt x="942" y="11981"/>
                  </a:lnTo>
                  <a:cubicBezTo>
                    <a:pt x="942" y="12323"/>
                    <a:pt x="1220" y="12601"/>
                    <a:pt x="1562" y="12601"/>
                  </a:cubicBezTo>
                  <a:lnTo>
                    <a:pt x="1870" y="12601"/>
                  </a:lnTo>
                  <a:lnTo>
                    <a:pt x="1870" y="13286"/>
                  </a:lnTo>
                  <a:cubicBezTo>
                    <a:pt x="1870" y="13433"/>
                    <a:pt x="1988" y="13552"/>
                    <a:pt x="2136" y="13552"/>
                  </a:cubicBezTo>
                  <a:cubicBezTo>
                    <a:pt x="2283" y="13552"/>
                    <a:pt x="2402" y="13433"/>
                    <a:pt x="2402" y="13286"/>
                  </a:cubicBezTo>
                  <a:lnTo>
                    <a:pt x="2402" y="12601"/>
                  </a:lnTo>
                  <a:lnTo>
                    <a:pt x="2643" y="12601"/>
                  </a:lnTo>
                  <a:lnTo>
                    <a:pt x="2643" y="13286"/>
                  </a:lnTo>
                  <a:cubicBezTo>
                    <a:pt x="2643" y="13433"/>
                    <a:pt x="2763" y="13552"/>
                    <a:pt x="2909" y="13552"/>
                  </a:cubicBezTo>
                  <a:cubicBezTo>
                    <a:pt x="3056" y="13552"/>
                    <a:pt x="3175" y="13433"/>
                    <a:pt x="3175" y="13286"/>
                  </a:cubicBezTo>
                  <a:lnTo>
                    <a:pt x="3175" y="12601"/>
                  </a:lnTo>
                  <a:lnTo>
                    <a:pt x="3417" y="12601"/>
                  </a:lnTo>
                  <a:lnTo>
                    <a:pt x="3417" y="13286"/>
                  </a:lnTo>
                  <a:cubicBezTo>
                    <a:pt x="3417" y="13433"/>
                    <a:pt x="3536" y="13552"/>
                    <a:pt x="3682" y="13552"/>
                  </a:cubicBezTo>
                  <a:cubicBezTo>
                    <a:pt x="3829" y="13552"/>
                    <a:pt x="3948" y="13433"/>
                    <a:pt x="3948" y="13286"/>
                  </a:cubicBezTo>
                  <a:lnTo>
                    <a:pt x="3948" y="12601"/>
                  </a:lnTo>
                  <a:lnTo>
                    <a:pt x="4191" y="12601"/>
                  </a:lnTo>
                  <a:lnTo>
                    <a:pt x="4191" y="13286"/>
                  </a:lnTo>
                  <a:cubicBezTo>
                    <a:pt x="4191" y="13433"/>
                    <a:pt x="4309" y="13552"/>
                    <a:pt x="4457" y="13552"/>
                  </a:cubicBezTo>
                  <a:cubicBezTo>
                    <a:pt x="4602" y="13552"/>
                    <a:pt x="4722" y="13433"/>
                    <a:pt x="4722" y="13286"/>
                  </a:cubicBezTo>
                  <a:lnTo>
                    <a:pt x="4722" y="12601"/>
                  </a:lnTo>
                  <a:lnTo>
                    <a:pt x="4964" y="12601"/>
                  </a:lnTo>
                  <a:lnTo>
                    <a:pt x="4964" y="13286"/>
                  </a:lnTo>
                  <a:cubicBezTo>
                    <a:pt x="4964" y="13433"/>
                    <a:pt x="5083" y="13552"/>
                    <a:pt x="5230" y="13552"/>
                  </a:cubicBezTo>
                  <a:cubicBezTo>
                    <a:pt x="5377" y="13552"/>
                    <a:pt x="5496" y="13433"/>
                    <a:pt x="5496" y="13286"/>
                  </a:cubicBezTo>
                  <a:lnTo>
                    <a:pt x="5496" y="12601"/>
                  </a:lnTo>
                  <a:lnTo>
                    <a:pt x="5737" y="12601"/>
                  </a:lnTo>
                  <a:lnTo>
                    <a:pt x="5737" y="13286"/>
                  </a:lnTo>
                  <a:cubicBezTo>
                    <a:pt x="5737" y="13433"/>
                    <a:pt x="5856" y="13552"/>
                    <a:pt x="6003" y="13552"/>
                  </a:cubicBezTo>
                  <a:cubicBezTo>
                    <a:pt x="6150" y="13552"/>
                    <a:pt x="6269" y="13433"/>
                    <a:pt x="6269" y="13286"/>
                  </a:cubicBezTo>
                  <a:lnTo>
                    <a:pt x="6269" y="12601"/>
                  </a:lnTo>
                  <a:lnTo>
                    <a:pt x="6511" y="12601"/>
                  </a:lnTo>
                  <a:lnTo>
                    <a:pt x="6511" y="13286"/>
                  </a:lnTo>
                  <a:cubicBezTo>
                    <a:pt x="6511" y="13433"/>
                    <a:pt x="6630" y="13552"/>
                    <a:pt x="6776" y="13552"/>
                  </a:cubicBezTo>
                  <a:cubicBezTo>
                    <a:pt x="6924" y="13552"/>
                    <a:pt x="7042" y="13433"/>
                    <a:pt x="7042" y="13286"/>
                  </a:cubicBezTo>
                  <a:lnTo>
                    <a:pt x="7042" y="12601"/>
                  </a:lnTo>
                  <a:lnTo>
                    <a:pt x="7284" y="12601"/>
                  </a:lnTo>
                  <a:lnTo>
                    <a:pt x="7284" y="13286"/>
                  </a:lnTo>
                  <a:cubicBezTo>
                    <a:pt x="7284" y="13433"/>
                    <a:pt x="7403" y="13552"/>
                    <a:pt x="7550" y="13552"/>
                  </a:cubicBezTo>
                  <a:cubicBezTo>
                    <a:pt x="7697" y="13552"/>
                    <a:pt x="7816" y="13433"/>
                    <a:pt x="7816" y="13286"/>
                  </a:cubicBezTo>
                  <a:lnTo>
                    <a:pt x="7816" y="12601"/>
                  </a:lnTo>
                  <a:lnTo>
                    <a:pt x="8057" y="12601"/>
                  </a:lnTo>
                  <a:lnTo>
                    <a:pt x="8057" y="13286"/>
                  </a:lnTo>
                  <a:cubicBezTo>
                    <a:pt x="8057" y="13433"/>
                    <a:pt x="8177" y="13552"/>
                    <a:pt x="8323" y="13552"/>
                  </a:cubicBezTo>
                  <a:cubicBezTo>
                    <a:pt x="8470" y="13552"/>
                    <a:pt x="8589" y="13433"/>
                    <a:pt x="8589" y="13286"/>
                  </a:cubicBezTo>
                  <a:lnTo>
                    <a:pt x="8589" y="12601"/>
                  </a:lnTo>
                  <a:lnTo>
                    <a:pt x="8832" y="12601"/>
                  </a:lnTo>
                  <a:lnTo>
                    <a:pt x="8832" y="13286"/>
                  </a:lnTo>
                  <a:cubicBezTo>
                    <a:pt x="8832" y="13433"/>
                    <a:pt x="8951" y="13552"/>
                    <a:pt x="9096" y="13552"/>
                  </a:cubicBezTo>
                  <a:cubicBezTo>
                    <a:pt x="9244" y="13552"/>
                    <a:pt x="9362" y="13433"/>
                    <a:pt x="9362" y="13286"/>
                  </a:cubicBezTo>
                  <a:lnTo>
                    <a:pt x="9362" y="12601"/>
                  </a:lnTo>
                  <a:lnTo>
                    <a:pt x="9605" y="12601"/>
                  </a:lnTo>
                  <a:lnTo>
                    <a:pt x="9605" y="13286"/>
                  </a:lnTo>
                  <a:cubicBezTo>
                    <a:pt x="9605" y="13433"/>
                    <a:pt x="9724" y="13552"/>
                    <a:pt x="9871" y="13552"/>
                  </a:cubicBezTo>
                  <a:cubicBezTo>
                    <a:pt x="10017" y="13552"/>
                    <a:pt x="10137" y="13433"/>
                    <a:pt x="10137" y="13286"/>
                  </a:cubicBezTo>
                  <a:lnTo>
                    <a:pt x="10137" y="12601"/>
                  </a:lnTo>
                  <a:lnTo>
                    <a:pt x="10378" y="12601"/>
                  </a:lnTo>
                  <a:lnTo>
                    <a:pt x="10378" y="13286"/>
                  </a:lnTo>
                  <a:cubicBezTo>
                    <a:pt x="10378" y="13433"/>
                    <a:pt x="10497" y="13552"/>
                    <a:pt x="10644" y="13552"/>
                  </a:cubicBezTo>
                  <a:cubicBezTo>
                    <a:pt x="10791" y="13552"/>
                    <a:pt x="10910" y="13433"/>
                    <a:pt x="10910" y="13286"/>
                  </a:cubicBezTo>
                  <a:lnTo>
                    <a:pt x="10910" y="12601"/>
                  </a:lnTo>
                  <a:lnTo>
                    <a:pt x="11152" y="12601"/>
                  </a:lnTo>
                  <a:lnTo>
                    <a:pt x="11152" y="13286"/>
                  </a:lnTo>
                  <a:cubicBezTo>
                    <a:pt x="11152" y="13433"/>
                    <a:pt x="11271" y="13552"/>
                    <a:pt x="11418" y="13552"/>
                  </a:cubicBezTo>
                  <a:cubicBezTo>
                    <a:pt x="11565" y="13552"/>
                    <a:pt x="11684" y="13433"/>
                    <a:pt x="11684" y="13286"/>
                  </a:cubicBezTo>
                  <a:lnTo>
                    <a:pt x="11684" y="12601"/>
                  </a:lnTo>
                  <a:lnTo>
                    <a:pt x="12076" y="12601"/>
                  </a:lnTo>
                  <a:cubicBezTo>
                    <a:pt x="12418" y="12601"/>
                    <a:pt x="12696" y="12323"/>
                    <a:pt x="12696" y="11981"/>
                  </a:cubicBezTo>
                  <a:lnTo>
                    <a:pt x="12696" y="11683"/>
                  </a:lnTo>
                  <a:lnTo>
                    <a:pt x="13287" y="11683"/>
                  </a:lnTo>
                  <a:cubicBezTo>
                    <a:pt x="13433" y="11683"/>
                    <a:pt x="13553" y="11564"/>
                    <a:pt x="13553" y="11417"/>
                  </a:cubicBezTo>
                  <a:cubicBezTo>
                    <a:pt x="13553" y="11271"/>
                    <a:pt x="13433" y="11151"/>
                    <a:pt x="13287" y="11151"/>
                  </a:cubicBezTo>
                  <a:lnTo>
                    <a:pt x="12696" y="11151"/>
                  </a:lnTo>
                  <a:lnTo>
                    <a:pt x="12696" y="10909"/>
                  </a:lnTo>
                  <a:lnTo>
                    <a:pt x="13287" y="10909"/>
                  </a:lnTo>
                  <a:cubicBezTo>
                    <a:pt x="13433" y="10909"/>
                    <a:pt x="13553" y="10791"/>
                    <a:pt x="13553" y="10644"/>
                  </a:cubicBezTo>
                  <a:cubicBezTo>
                    <a:pt x="13553" y="10497"/>
                    <a:pt x="13433" y="10378"/>
                    <a:pt x="13287" y="10378"/>
                  </a:cubicBezTo>
                  <a:lnTo>
                    <a:pt x="12696" y="10378"/>
                  </a:lnTo>
                  <a:lnTo>
                    <a:pt x="12696" y="10136"/>
                  </a:lnTo>
                  <a:lnTo>
                    <a:pt x="13287" y="10136"/>
                  </a:lnTo>
                  <a:cubicBezTo>
                    <a:pt x="13433" y="10136"/>
                    <a:pt x="13553" y="10017"/>
                    <a:pt x="13553" y="9870"/>
                  </a:cubicBezTo>
                  <a:cubicBezTo>
                    <a:pt x="13553" y="9723"/>
                    <a:pt x="13433" y="9604"/>
                    <a:pt x="13287" y="9604"/>
                  </a:cubicBezTo>
                  <a:lnTo>
                    <a:pt x="12696" y="9604"/>
                  </a:lnTo>
                  <a:lnTo>
                    <a:pt x="12696" y="9363"/>
                  </a:lnTo>
                  <a:lnTo>
                    <a:pt x="13287" y="9363"/>
                  </a:lnTo>
                  <a:cubicBezTo>
                    <a:pt x="13433" y="9363"/>
                    <a:pt x="13553" y="9244"/>
                    <a:pt x="13553" y="9097"/>
                  </a:cubicBezTo>
                  <a:cubicBezTo>
                    <a:pt x="13553" y="8950"/>
                    <a:pt x="13433" y="8831"/>
                    <a:pt x="13287" y="8831"/>
                  </a:cubicBezTo>
                  <a:lnTo>
                    <a:pt x="12696" y="8831"/>
                  </a:lnTo>
                  <a:lnTo>
                    <a:pt x="12696" y="8589"/>
                  </a:lnTo>
                  <a:lnTo>
                    <a:pt x="13287" y="8589"/>
                  </a:lnTo>
                  <a:cubicBezTo>
                    <a:pt x="13433" y="8589"/>
                    <a:pt x="13553" y="8471"/>
                    <a:pt x="13553" y="8324"/>
                  </a:cubicBezTo>
                  <a:cubicBezTo>
                    <a:pt x="13553" y="8177"/>
                    <a:pt x="13433" y="8058"/>
                    <a:pt x="13287" y="8058"/>
                  </a:cubicBezTo>
                  <a:lnTo>
                    <a:pt x="12696" y="8058"/>
                  </a:lnTo>
                  <a:lnTo>
                    <a:pt x="12696" y="7816"/>
                  </a:lnTo>
                  <a:lnTo>
                    <a:pt x="13287" y="7816"/>
                  </a:lnTo>
                  <a:cubicBezTo>
                    <a:pt x="13433" y="7816"/>
                    <a:pt x="13553" y="7696"/>
                    <a:pt x="13553" y="7550"/>
                  </a:cubicBezTo>
                  <a:cubicBezTo>
                    <a:pt x="13553" y="7403"/>
                    <a:pt x="13433" y="7284"/>
                    <a:pt x="13287" y="7284"/>
                  </a:cubicBezTo>
                  <a:lnTo>
                    <a:pt x="12696" y="7284"/>
                  </a:lnTo>
                  <a:lnTo>
                    <a:pt x="12696" y="7042"/>
                  </a:lnTo>
                  <a:lnTo>
                    <a:pt x="13287" y="7042"/>
                  </a:lnTo>
                  <a:cubicBezTo>
                    <a:pt x="13433" y="7042"/>
                    <a:pt x="13553" y="6923"/>
                    <a:pt x="13553" y="6776"/>
                  </a:cubicBezTo>
                  <a:cubicBezTo>
                    <a:pt x="13553" y="6630"/>
                    <a:pt x="13433" y="6511"/>
                    <a:pt x="13287" y="6511"/>
                  </a:cubicBezTo>
                  <a:lnTo>
                    <a:pt x="12696" y="6511"/>
                  </a:lnTo>
                  <a:lnTo>
                    <a:pt x="12696" y="6269"/>
                  </a:lnTo>
                  <a:lnTo>
                    <a:pt x="13287" y="6269"/>
                  </a:lnTo>
                  <a:cubicBezTo>
                    <a:pt x="13433" y="6269"/>
                    <a:pt x="13553" y="6150"/>
                    <a:pt x="13553" y="6003"/>
                  </a:cubicBezTo>
                  <a:cubicBezTo>
                    <a:pt x="13553" y="5856"/>
                    <a:pt x="13433" y="5737"/>
                    <a:pt x="13287" y="5737"/>
                  </a:cubicBezTo>
                  <a:lnTo>
                    <a:pt x="12696" y="5737"/>
                  </a:lnTo>
                  <a:lnTo>
                    <a:pt x="12696" y="5495"/>
                  </a:lnTo>
                  <a:lnTo>
                    <a:pt x="13287" y="5495"/>
                  </a:lnTo>
                  <a:cubicBezTo>
                    <a:pt x="13433" y="5495"/>
                    <a:pt x="13553" y="5376"/>
                    <a:pt x="13553" y="5229"/>
                  </a:cubicBezTo>
                  <a:cubicBezTo>
                    <a:pt x="13553" y="5082"/>
                    <a:pt x="13433" y="4964"/>
                    <a:pt x="13287" y="4964"/>
                  </a:cubicBezTo>
                  <a:lnTo>
                    <a:pt x="12696" y="4964"/>
                  </a:lnTo>
                  <a:lnTo>
                    <a:pt x="12696" y="4722"/>
                  </a:lnTo>
                  <a:lnTo>
                    <a:pt x="13287" y="4722"/>
                  </a:lnTo>
                  <a:cubicBezTo>
                    <a:pt x="13433" y="4722"/>
                    <a:pt x="13553" y="4603"/>
                    <a:pt x="13553" y="4456"/>
                  </a:cubicBezTo>
                  <a:cubicBezTo>
                    <a:pt x="13553" y="4309"/>
                    <a:pt x="13433" y="4190"/>
                    <a:pt x="13287" y="4190"/>
                  </a:cubicBezTo>
                  <a:lnTo>
                    <a:pt x="12696" y="4190"/>
                  </a:lnTo>
                  <a:lnTo>
                    <a:pt x="12696" y="3949"/>
                  </a:lnTo>
                  <a:lnTo>
                    <a:pt x="13287" y="3949"/>
                  </a:lnTo>
                  <a:cubicBezTo>
                    <a:pt x="13433" y="3949"/>
                    <a:pt x="13553" y="3830"/>
                    <a:pt x="13553" y="3683"/>
                  </a:cubicBezTo>
                  <a:cubicBezTo>
                    <a:pt x="13553" y="3536"/>
                    <a:pt x="13433" y="3417"/>
                    <a:pt x="13287" y="3417"/>
                  </a:cubicBezTo>
                  <a:lnTo>
                    <a:pt x="12696" y="3417"/>
                  </a:lnTo>
                  <a:lnTo>
                    <a:pt x="12696" y="3175"/>
                  </a:lnTo>
                  <a:lnTo>
                    <a:pt x="13287" y="3175"/>
                  </a:lnTo>
                  <a:cubicBezTo>
                    <a:pt x="13433" y="3175"/>
                    <a:pt x="13553" y="3056"/>
                    <a:pt x="13553" y="2909"/>
                  </a:cubicBezTo>
                  <a:cubicBezTo>
                    <a:pt x="13553" y="2762"/>
                    <a:pt x="13433" y="2643"/>
                    <a:pt x="13287" y="2643"/>
                  </a:cubicBezTo>
                  <a:lnTo>
                    <a:pt x="12696" y="2643"/>
                  </a:lnTo>
                  <a:lnTo>
                    <a:pt x="12696" y="2402"/>
                  </a:lnTo>
                  <a:lnTo>
                    <a:pt x="13287" y="2402"/>
                  </a:lnTo>
                  <a:cubicBezTo>
                    <a:pt x="13433" y="2402"/>
                    <a:pt x="13553" y="2282"/>
                    <a:pt x="13553" y="2136"/>
                  </a:cubicBezTo>
                  <a:cubicBezTo>
                    <a:pt x="13553" y="1989"/>
                    <a:pt x="13433" y="1870"/>
                    <a:pt x="13287" y="1870"/>
                  </a:cubicBezTo>
                  <a:lnTo>
                    <a:pt x="12696" y="1870"/>
                  </a:lnTo>
                  <a:lnTo>
                    <a:pt x="12696" y="1572"/>
                  </a:lnTo>
                  <a:cubicBezTo>
                    <a:pt x="12696" y="1230"/>
                    <a:pt x="12418" y="952"/>
                    <a:pt x="12076" y="952"/>
                  </a:cubicBezTo>
                  <a:lnTo>
                    <a:pt x="11684" y="952"/>
                  </a:lnTo>
                  <a:lnTo>
                    <a:pt x="11684" y="266"/>
                  </a:lnTo>
                  <a:cubicBezTo>
                    <a:pt x="11684" y="119"/>
                    <a:pt x="11565" y="1"/>
                    <a:pt x="11418" y="1"/>
                  </a:cubicBezTo>
                  <a:cubicBezTo>
                    <a:pt x="11271" y="1"/>
                    <a:pt x="11152" y="119"/>
                    <a:pt x="11152" y="266"/>
                  </a:cubicBezTo>
                  <a:lnTo>
                    <a:pt x="11152" y="952"/>
                  </a:lnTo>
                  <a:lnTo>
                    <a:pt x="10910" y="952"/>
                  </a:lnTo>
                  <a:lnTo>
                    <a:pt x="10910" y="266"/>
                  </a:lnTo>
                  <a:cubicBezTo>
                    <a:pt x="10910" y="119"/>
                    <a:pt x="10792" y="1"/>
                    <a:pt x="10644" y="1"/>
                  </a:cubicBezTo>
                  <a:cubicBezTo>
                    <a:pt x="10497" y="1"/>
                    <a:pt x="10379" y="119"/>
                    <a:pt x="10379" y="266"/>
                  </a:cubicBezTo>
                  <a:lnTo>
                    <a:pt x="10379" y="952"/>
                  </a:lnTo>
                  <a:lnTo>
                    <a:pt x="10137" y="952"/>
                  </a:lnTo>
                  <a:lnTo>
                    <a:pt x="10137" y="266"/>
                  </a:lnTo>
                  <a:cubicBezTo>
                    <a:pt x="10137" y="119"/>
                    <a:pt x="10017" y="1"/>
                    <a:pt x="9871" y="1"/>
                  </a:cubicBezTo>
                  <a:cubicBezTo>
                    <a:pt x="9724" y="1"/>
                    <a:pt x="9605" y="119"/>
                    <a:pt x="9605" y="266"/>
                  </a:cubicBezTo>
                  <a:lnTo>
                    <a:pt x="9605" y="952"/>
                  </a:lnTo>
                  <a:lnTo>
                    <a:pt x="9363" y="952"/>
                  </a:lnTo>
                  <a:lnTo>
                    <a:pt x="9363" y="266"/>
                  </a:lnTo>
                  <a:cubicBezTo>
                    <a:pt x="9363" y="119"/>
                    <a:pt x="9244" y="1"/>
                    <a:pt x="9098" y="1"/>
                  </a:cubicBezTo>
                  <a:cubicBezTo>
                    <a:pt x="8951" y="1"/>
                    <a:pt x="8832" y="119"/>
                    <a:pt x="8832" y="266"/>
                  </a:cubicBezTo>
                  <a:lnTo>
                    <a:pt x="8832" y="952"/>
                  </a:lnTo>
                  <a:lnTo>
                    <a:pt x="8589" y="952"/>
                  </a:lnTo>
                  <a:lnTo>
                    <a:pt x="8589" y="266"/>
                  </a:lnTo>
                  <a:cubicBezTo>
                    <a:pt x="8589" y="119"/>
                    <a:pt x="8470" y="1"/>
                    <a:pt x="8323" y="1"/>
                  </a:cubicBezTo>
                  <a:cubicBezTo>
                    <a:pt x="8177" y="1"/>
                    <a:pt x="8057" y="119"/>
                    <a:pt x="8057" y="266"/>
                  </a:cubicBezTo>
                  <a:lnTo>
                    <a:pt x="8057" y="952"/>
                  </a:lnTo>
                  <a:lnTo>
                    <a:pt x="7816" y="952"/>
                  </a:lnTo>
                  <a:lnTo>
                    <a:pt x="7816" y="266"/>
                  </a:lnTo>
                  <a:cubicBezTo>
                    <a:pt x="7816" y="119"/>
                    <a:pt x="7697" y="1"/>
                    <a:pt x="7550" y="1"/>
                  </a:cubicBezTo>
                  <a:cubicBezTo>
                    <a:pt x="7403" y="1"/>
                    <a:pt x="7284" y="119"/>
                    <a:pt x="7284" y="266"/>
                  </a:cubicBezTo>
                  <a:lnTo>
                    <a:pt x="7284" y="952"/>
                  </a:lnTo>
                  <a:lnTo>
                    <a:pt x="7043" y="952"/>
                  </a:lnTo>
                  <a:lnTo>
                    <a:pt x="7043" y="266"/>
                  </a:lnTo>
                  <a:cubicBezTo>
                    <a:pt x="7043" y="119"/>
                    <a:pt x="6924" y="1"/>
                    <a:pt x="6777" y="1"/>
                  </a:cubicBezTo>
                  <a:cubicBezTo>
                    <a:pt x="6629" y="1"/>
                    <a:pt x="6511" y="119"/>
                    <a:pt x="6511" y="266"/>
                  </a:cubicBezTo>
                  <a:lnTo>
                    <a:pt x="6511" y="952"/>
                  </a:lnTo>
                  <a:lnTo>
                    <a:pt x="6269" y="952"/>
                  </a:lnTo>
                  <a:lnTo>
                    <a:pt x="6269" y="266"/>
                  </a:lnTo>
                  <a:cubicBezTo>
                    <a:pt x="6269" y="119"/>
                    <a:pt x="6150" y="1"/>
                    <a:pt x="6003" y="1"/>
                  </a:cubicBezTo>
                  <a:cubicBezTo>
                    <a:pt x="5856" y="1"/>
                    <a:pt x="5737" y="119"/>
                    <a:pt x="5737" y="266"/>
                  </a:cubicBezTo>
                  <a:lnTo>
                    <a:pt x="5737" y="952"/>
                  </a:lnTo>
                  <a:lnTo>
                    <a:pt x="5496" y="952"/>
                  </a:lnTo>
                  <a:lnTo>
                    <a:pt x="5496" y="266"/>
                  </a:lnTo>
                  <a:cubicBezTo>
                    <a:pt x="5496" y="119"/>
                    <a:pt x="5377" y="1"/>
                    <a:pt x="5230" y="1"/>
                  </a:cubicBezTo>
                  <a:cubicBezTo>
                    <a:pt x="5083" y="1"/>
                    <a:pt x="4964" y="119"/>
                    <a:pt x="4964" y="266"/>
                  </a:cubicBezTo>
                  <a:lnTo>
                    <a:pt x="4964" y="952"/>
                  </a:lnTo>
                  <a:lnTo>
                    <a:pt x="4723" y="952"/>
                  </a:lnTo>
                  <a:lnTo>
                    <a:pt x="4723" y="266"/>
                  </a:lnTo>
                  <a:cubicBezTo>
                    <a:pt x="4723" y="119"/>
                    <a:pt x="4603" y="1"/>
                    <a:pt x="4457" y="1"/>
                  </a:cubicBezTo>
                  <a:cubicBezTo>
                    <a:pt x="4310" y="1"/>
                    <a:pt x="4191" y="119"/>
                    <a:pt x="4191" y="266"/>
                  </a:cubicBezTo>
                  <a:lnTo>
                    <a:pt x="4191" y="952"/>
                  </a:lnTo>
                  <a:lnTo>
                    <a:pt x="3948" y="952"/>
                  </a:lnTo>
                  <a:lnTo>
                    <a:pt x="3948" y="266"/>
                  </a:lnTo>
                  <a:cubicBezTo>
                    <a:pt x="3948" y="119"/>
                    <a:pt x="3829" y="1"/>
                    <a:pt x="3682" y="1"/>
                  </a:cubicBezTo>
                  <a:cubicBezTo>
                    <a:pt x="3536" y="1"/>
                    <a:pt x="3417" y="119"/>
                    <a:pt x="3417" y="266"/>
                  </a:cubicBezTo>
                  <a:lnTo>
                    <a:pt x="3417" y="952"/>
                  </a:lnTo>
                  <a:lnTo>
                    <a:pt x="3175" y="952"/>
                  </a:lnTo>
                  <a:lnTo>
                    <a:pt x="3175" y="266"/>
                  </a:lnTo>
                  <a:cubicBezTo>
                    <a:pt x="3175" y="119"/>
                    <a:pt x="3056" y="1"/>
                    <a:pt x="2909" y="1"/>
                  </a:cubicBezTo>
                  <a:cubicBezTo>
                    <a:pt x="2763" y="1"/>
                    <a:pt x="2643" y="119"/>
                    <a:pt x="2643" y="266"/>
                  </a:cubicBezTo>
                  <a:lnTo>
                    <a:pt x="2643" y="952"/>
                  </a:lnTo>
                  <a:lnTo>
                    <a:pt x="2402" y="952"/>
                  </a:lnTo>
                  <a:lnTo>
                    <a:pt x="2402" y="266"/>
                  </a:lnTo>
                  <a:cubicBezTo>
                    <a:pt x="2402" y="119"/>
                    <a:pt x="2283" y="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51;p64">
              <a:extLst>
                <a:ext uri="{FF2B5EF4-FFF2-40B4-BE49-F238E27FC236}">
                  <a16:creationId xmlns:a16="http://schemas.microsoft.com/office/drawing/2014/main" id="{D3CE5EFF-3166-FB3E-31ED-5F2274C8D390}"/>
                </a:ext>
              </a:extLst>
            </p:cNvPr>
            <p:cNvSpPr/>
            <p:nvPr/>
          </p:nvSpPr>
          <p:spPr>
            <a:xfrm>
              <a:off x="2084313" y="2453169"/>
              <a:ext cx="274793" cy="272405"/>
            </a:xfrm>
            <a:custGeom>
              <a:avLst/>
              <a:gdLst/>
              <a:ahLst/>
              <a:cxnLst/>
              <a:rect l="l" t="t" r="r" b="b"/>
              <a:pathLst>
                <a:path w="8285" h="8213" extrusionOk="0">
                  <a:moveTo>
                    <a:pt x="2544" y="1"/>
                  </a:moveTo>
                  <a:cubicBezTo>
                    <a:pt x="2311" y="1"/>
                    <a:pt x="2011" y="124"/>
                    <a:pt x="1845" y="287"/>
                  </a:cubicBezTo>
                  <a:lnTo>
                    <a:pt x="291" y="1827"/>
                  </a:lnTo>
                  <a:cubicBezTo>
                    <a:pt x="126" y="1991"/>
                    <a:pt x="0" y="2290"/>
                    <a:pt x="0" y="2522"/>
                  </a:cubicBezTo>
                  <a:lnTo>
                    <a:pt x="0" y="7650"/>
                  </a:lnTo>
                  <a:cubicBezTo>
                    <a:pt x="0" y="7961"/>
                    <a:pt x="254" y="8212"/>
                    <a:pt x="566" y="8212"/>
                  </a:cubicBezTo>
                  <a:lnTo>
                    <a:pt x="7719" y="8212"/>
                  </a:lnTo>
                  <a:cubicBezTo>
                    <a:pt x="8032" y="8212"/>
                    <a:pt x="8284" y="7960"/>
                    <a:pt x="8284" y="7650"/>
                  </a:cubicBezTo>
                  <a:lnTo>
                    <a:pt x="8284" y="2912"/>
                  </a:lnTo>
                  <a:cubicBezTo>
                    <a:pt x="8284" y="2766"/>
                    <a:pt x="8166" y="2646"/>
                    <a:pt x="8019" y="2646"/>
                  </a:cubicBezTo>
                  <a:cubicBezTo>
                    <a:pt x="7872" y="2646"/>
                    <a:pt x="7753" y="2766"/>
                    <a:pt x="7753" y="2912"/>
                  </a:cubicBezTo>
                  <a:lnTo>
                    <a:pt x="7753" y="7650"/>
                  </a:lnTo>
                  <a:cubicBezTo>
                    <a:pt x="7753" y="7666"/>
                    <a:pt x="7737" y="7681"/>
                    <a:pt x="7719" y="7681"/>
                  </a:cubicBezTo>
                  <a:lnTo>
                    <a:pt x="566" y="7681"/>
                  </a:lnTo>
                  <a:cubicBezTo>
                    <a:pt x="548" y="7681"/>
                    <a:pt x="532" y="7666"/>
                    <a:pt x="532" y="7650"/>
                  </a:cubicBezTo>
                  <a:lnTo>
                    <a:pt x="532" y="2522"/>
                  </a:lnTo>
                  <a:cubicBezTo>
                    <a:pt x="532" y="2431"/>
                    <a:pt x="599" y="2271"/>
                    <a:pt x="665" y="2205"/>
                  </a:cubicBezTo>
                  <a:lnTo>
                    <a:pt x="2220" y="665"/>
                  </a:lnTo>
                  <a:cubicBezTo>
                    <a:pt x="2286" y="599"/>
                    <a:pt x="2450" y="532"/>
                    <a:pt x="2544" y="532"/>
                  </a:cubicBezTo>
                  <a:lnTo>
                    <a:pt x="7719" y="532"/>
                  </a:lnTo>
                  <a:cubicBezTo>
                    <a:pt x="7737" y="532"/>
                    <a:pt x="7752" y="547"/>
                    <a:pt x="7752" y="563"/>
                  </a:cubicBezTo>
                  <a:lnTo>
                    <a:pt x="7752" y="1352"/>
                  </a:lnTo>
                  <a:cubicBezTo>
                    <a:pt x="7753" y="1500"/>
                    <a:pt x="7872" y="1619"/>
                    <a:pt x="8019" y="1619"/>
                  </a:cubicBezTo>
                  <a:cubicBezTo>
                    <a:pt x="8166" y="1619"/>
                    <a:pt x="8284" y="1500"/>
                    <a:pt x="8284" y="1353"/>
                  </a:cubicBezTo>
                  <a:lnTo>
                    <a:pt x="8284" y="563"/>
                  </a:lnTo>
                  <a:cubicBezTo>
                    <a:pt x="8284" y="253"/>
                    <a:pt x="8031" y="1"/>
                    <a:pt x="7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52;p64">
              <a:extLst>
                <a:ext uri="{FF2B5EF4-FFF2-40B4-BE49-F238E27FC236}">
                  <a16:creationId xmlns:a16="http://schemas.microsoft.com/office/drawing/2014/main" id="{F7156347-D3AB-9AFF-D040-49EFB9F8B7A1}"/>
                </a:ext>
              </a:extLst>
            </p:cNvPr>
            <p:cNvSpPr/>
            <p:nvPr/>
          </p:nvSpPr>
          <p:spPr>
            <a:xfrm>
              <a:off x="2175159" y="2541196"/>
              <a:ext cx="120929" cy="17678"/>
            </a:xfrm>
            <a:custGeom>
              <a:avLst/>
              <a:gdLst/>
              <a:ahLst/>
              <a:cxnLst/>
              <a:rect l="l" t="t" r="r" b="b"/>
              <a:pathLst>
                <a:path w="3646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3380" y="532"/>
                  </a:lnTo>
                  <a:cubicBezTo>
                    <a:pt x="3527" y="532"/>
                    <a:pt x="3646" y="413"/>
                    <a:pt x="3646" y="267"/>
                  </a:cubicBezTo>
                  <a:cubicBezTo>
                    <a:pt x="3646" y="120"/>
                    <a:pt x="3527" y="1"/>
                    <a:pt x="3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53;p64">
              <a:extLst>
                <a:ext uri="{FF2B5EF4-FFF2-40B4-BE49-F238E27FC236}">
                  <a16:creationId xmlns:a16="http://schemas.microsoft.com/office/drawing/2014/main" id="{210D6725-16E4-5AD2-FBCA-3181B0D45B81}"/>
                </a:ext>
              </a:extLst>
            </p:cNvPr>
            <p:cNvSpPr/>
            <p:nvPr/>
          </p:nvSpPr>
          <p:spPr>
            <a:xfrm>
              <a:off x="2175159" y="2580533"/>
              <a:ext cx="120929" cy="17678"/>
            </a:xfrm>
            <a:custGeom>
              <a:avLst/>
              <a:gdLst/>
              <a:ahLst/>
              <a:cxnLst/>
              <a:rect l="l" t="t" r="r" b="b"/>
              <a:pathLst>
                <a:path w="3646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3380" y="532"/>
                  </a:lnTo>
                  <a:cubicBezTo>
                    <a:pt x="3527" y="532"/>
                    <a:pt x="3646" y="413"/>
                    <a:pt x="3646" y="266"/>
                  </a:cubicBezTo>
                  <a:cubicBezTo>
                    <a:pt x="3646" y="120"/>
                    <a:pt x="3527" y="1"/>
                    <a:pt x="3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54;p64">
              <a:extLst>
                <a:ext uri="{FF2B5EF4-FFF2-40B4-BE49-F238E27FC236}">
                  <a16:creationId xmlns:a16="http://schemas.microsoft.com/office/drawing/2014/main" id="{C21C8623-96A6-8401-E852-5DCBF1758835}"/>
                </a:ext>
              </a:extLst>
            </p:cNvPr>
            <p:cNvSpPr/>
            <p:nvPr/>
          </p:nvSpPr>
          <p:spPr>
            <a:xfrm>
              <a:off x="2228758" y="2619902"/>
              <a:ext cx="67330" cy="17678"/>
            </a:xfrm>
            <a:custGeom>
              <a:avLst/>
              <a:gdLst/>
              <a:ahLst/>
              <a:cxnLst/>
              <a:rect l="l" t="t" r="r" b="b"/>
              <a:pathLst>
                <a:path w="2030" h="533" extrusionOk="0">
                  <a:moveTo>
                    <a:pt x="267" y="0"/>
                  </a:moveTo>
                  <a:cubicBezTo>
                    <a:pt x="120" y="0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4" y="532"/>
                  </a:lnTo>
                  <a:cubicBezTo>
                    <a:pt x="1910" y="532"/>
                    <a:pt x="2030" y="413"/>
                    <a:pt x="2030" y="266"/>
                  </a:cubicBezTo>
                  <a:cubicBezTo>
                    <a:pt x="2030" y="120"/>
                    <a:pt x="1911" y="0"/>
                    <a:pt x="1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55;p64">
              <a:extLst>
                <a:ext uri="{FF2B5EF4-FFF2-40B4-BE49-F238E27FC236}">
                  <a16:creationId xmlns:a16="http://schemas.microsoft.com/office/drawing/2014/main" id="{DDB63D3D-A967-1290-DC90-5B4DEEFAF62C}"/>
                </a:ext>
              </a:extLst>
            </p:cNvPr>
            <p:cNvSpPr/>
            <p:nvPr/>
          </p:nvSpPr>
          <p:spPr>
            <a:xfrm>
              <a:off x="2433766" y="2322489"/>
              <a:ext cx="54428" cy="54096"/>
            </a:xfrm>
            <a:custGeom>
              <a:avLst/>
              <a:gdLst/>
              <a:ahLst/>
              <a:cxnLst/>
              <a:rect l="l" t="t" r="r" b="b"/>
              <a:pathLst>
                <a:path w="1641" h="1631" extrusionOk="0">
                  <a:moveTo>
                    <a:pt x="820" y="533"/>
                  </a:moveTo>
                  <a:cubicBezTo>
                    <a:pt x="979" y="533"/>
                    <a:pt x="1109" y="659"/>
                    <a:pt x="1109" y="815"/>
                  </a:cubicBezTo>
                  <a:cubicBezTo>
                    <a:pt x="1109" y="971"/>
                    <a:pt x="979" y="1098"/>
                    <a:pt x="820" y="1098"/>
                  </a:cubicBezTo>
                  <a:cubicBezTo>
                    <a:pt x="662" y="1098"/>
                    <a:pt x="533" y="971"/>
                    <a:pt x="533" y="815"/>
                  </a:cubicBezTo>
                  <a:cubicBezTo>
                    <a:pt x="533" y="659"/>
                    <a:pt x="662" y="533"/>
                    <a:pt x="820" y="533"/>
                  </a:cubicBezTo>
                  <a:close/>
                  <a:moveTo>
                    <a:pt x="820" y="1"/>
                  </a:moveTo>
                  <a:cubicBezTo>
                    <a:pt x="368" y="1"/>
                    <a:pt x="1" y="366"/>
                    <a:pt x="1" y="815"/>
                  </a:cubicBezTo>
                  <a:cubicBezTo>
                    <a:pt x="1" y="1265"/>
                    <a:pt x="368" y="1630"/>
                    <a:pt x="820" y="1630"/>
                  </a:cubicBezTo>
                  <a:cubicBezTo>
                    <a:pt x="1272" y="1630"/>
                    <a:pt x="1640" y="1265"/>
                    <a:pt x="1640" y="815"/>
                  </a:cubicBezTo>
                  <a:cubicBezTo>
                    <a:pt x="1639" y="366"/>
                    <a:pt x="1272" y="1"/>
                    <a:pt x="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56;p64">
              <a:extLst>
                <a:ext uri="{FF2B5EF4-FFF2-40B4-BE49-F238E27FC236}">
                  <a16:creationId xmlns:a16="http://schemas.microsoft.com/office/drawing/2014/main" id="{0A80B000-EDB9-BBAF-8298-B84DE57FBDB5}"/>
                </a:ext>
              </a:extLst>
            </p:cNvPr>
            <p:cNvSpPr/>
            <p:nvPr/>
          </p:nvSpPr>
          <p:spPr>
            <a:xfrm>
              <a:off x="1952207" y="2322489"/>
              <a:ext cx="54395" cy="54096"/>
            </a:xfrm>
            <a:custGeom>
              <a:avLst/>
              <a:gdLst/>
              <a:ahLst/>
              <a:cxnLst/>
              <a:rect l="l" t="t" r="r" b="b"/>
              <a:pathLst>
                <a:path w="1640" h="1631" extrusionOk="0">
                  <a:moveTo>
                    <a:pt x="820" y="533"/>
                  </a:moveTo>
                  <a:cubicBezTo>
                    <a:pt x="978" y="533"/>
                    <a:pt x="1107" y="659"/>
                    <a:pt x="1107" y="815"/>
                  </a:cubicBezTo>
                  <a:cubicBezTo>
                    <a:pt x="1107" y="971"/>
                    <a:pt x="978" y="1098"/>
                    <a:pt x="820" y="1098"/>
                  </a:cubicBezTo>
                  <a:cubicBezTo>
                    <a:pt x="661" y="1098"/>
                    <a:pt x="531" y="971"/>
                    <a:pt x="531" y="815"/>
                  </a:cubicBezTo>
                  <a:cubicBezTo>
                    <a:pt x="531" y="659"/>
                    <a:pt x="661" y="533"/>
                    <a:pt x="820" y="533"/>
                  </a:cubicBezTo>
                  <a:close/>
                  <a:moveTo>
                    <a:pt x="820" y="1"/>
                  </a:moveTo>
                  <a:cubicBezTo>
                    <a:pt x="368" y="1"/>
                    <a:pt x="1" y="366"/>
                    <a:pt x="1" y="815"/>
                  </a:cubicBezTo>
                  <a:cubicBezTo>
                    <a:pt x="1" y="1265"/>
                    <a:pt x="368" y="1630"/>
                    <a:pt x="820" y="1630"/>
                  </a:cubicBezTo>
                  <a:cubicBezTo>
                    <a:pt x="1272" y="1630"/>
                    <a:pt x="1639" y="1265"/>
                    <a:pt x="1639" y="815"/>
                  </a:cubicBezTo>
                  <a:cubicBezTo>
                    <a:pt x="1639" y="366"/>
                    <a:pt x="1272" y="1"/>
                    <a:pt x="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AC485CF-F151-B31A-8085-376D307F7990}"/>
              </a:ext>
            </a:extLst>
          </p:cNvPr>
          <p:cNvSpPr/>
          <p:nvPr/>
        </p:nvSpPr>
        <p:spPr>
          <a:xfrm>
            <a:off x="2579427" y="1197084"/>
            <a:ext cx="787527" cy="3361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298EAC8-4CE1-6675-DF7B-E792D2921F61}"/>
              </a:ext>
            </a:extLst>
          </p:cNvPr>
          <p:cNvCxnSpPr>
            <a:cxnSpLocks/>
            <a:stCxn id="37" idx="1"/>
            <a:endCxn id="40" idx="3"/>
          </p:cNvCxnSpPr>
          <p:nvPr/>
        </p:nvCxnSpPr>
        <p:spPr>
          <a:xfrm flipH="1" flipV="1">
            <a:off x="1420502" y="2662275"/>
            <a:ext cx="1158925" cy="2154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D76715-F02D-D55C-8581-077D512265A8}"/>
              </a:ext>
            </a:extLst>
          </p:cNvPr>
          <p:cNvSpPr txBox="1"/>
          <p:nvPr/>
        </p:nvSpPr>
        <p:spPr>
          <a:xfrm>
            <a:off x="158877" y="2446831"/>
            <a:ext cx="12616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Architecture Design</a:t>
            </a:r>
            <a:endParaRPr lang="en-US" altLang="ko-KR" sz="105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B9C7FB-FC3E-55D4-3D10-8DF5C4DA36DA}"/>
              </a:ext>
            </a:extLst>
          </p:cNvPr>
          <p:cNvSpPr txBox="1"/>
          <p:nvPr/>
        </p:nvSpPr>
        <p:spPr>
          <a:xfrm>
            <a:off x="4475649" y="2973960"/>
            <a:ext cx="1261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Deformable Convolution Layer</a:t>
            </a:r>
            <a:endParaRPr lang="en-US" altLang="ko-KR" sz="105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7ACB188-73D4-0D3B-EF4E-63D1E7DA959E}"/>
              </a:ext>
            </a:extLst>
          </p:cNvPr>
          <p:cNvCxnSpPr>
            <a:stCxn id="9" idx="3"/>
            <a:endCxn id="42" idx="1"/>
          </p:cNvCxnSpPr>
          <p:nvPr/>
        </p:nvCxnSpPr>
        <p:spPr>
          <a:xfrm flipV="1">
            <a:off x="4148919" y="3262501"/>
            <a:ext cx="326730" cy="265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349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62940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19999" y="3272250"/>
            <a:ext cx="6081267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모델의 학습 결과 확인 및 학습된 모델을 통한 대회 성적 확인</a:t>
            </a:r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19999" y="2384238"/>
            <a:ext cx="778325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모델 훈련 결과 및 대회 성적</a:t>
            </a:r>
            <a:endParaRPr lang="en-US" altLang="ko-KR" sz="4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9369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2D1747D-6BA3-5E28-A84B-DD392144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6891"/>
            <a:ext cx="7704000" cy="572700"/>
          </a:xfrm>
        </p:spPr>
        <p:txBody>
          <a:bodyPr/>
          <a:lstStyle/>
          <a:p>
            <a:pPr algn="ctr"/>
            <a:r>
              <a:rPr lang="en-US" altLang="ko-KR" dirty="0"/>
              <a:t>Train Result</a:t>
            </a:r>
            <a:r>
              <a:rPr lang="ko-KR" altLang="en-US" dirty="0"/>
              <a:t> </a:t>
            </a:r>
            <a:r>
              <a:rPr lang="en-US" altLang="ko-KR" dirty="0"/>
              <a:t>YOLOv7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FDAFF3-6B9E-3A07-C3C6-C744455C2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104" y="709591"/>
            <a:ext cx="5083791" cy="26164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C1E581-3733-5FCB-4511-B433ECC22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710" y="3407561"/>
            <a:ext cx="4394578" cy="15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09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2D1747D-6BA3-5E28-A84B-DD392144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6891"/>
            <a:ext cx="7704000" cy="572700"/>
          </a:xfrm>
        </p:spPr>
        <p:txBody>
          <a:bodyPr/>
          <a:lstStyle/>
          <a:p>
            <a:pPr algn="ctr"/>
            <a:r>
              <a:rPr lang="en-US" altLang="ko-KR" dirty="0"/>
              <a:t>Train Result</a:t>
            </a:r>
            <a:r>
              <a:rPr lang="ko-KR" altLang="en-US" dirty="0"/>
              <a:t> </a:t>
            </a:r>
            <a:r>
              <a:rPr lang="en-US" altLang="ko-KR" dirty="0"/>
              <a:t>YOLOv7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B3300E-058A-FCEF-0F36-E6140DF68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8" y="1151730"/>
            <a:ext cx="2831910" cy="15929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BF225A-D281-7A00-4D3D-AD386BE6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133" y="1151730"/>
            <a:ext cx="2831911" cy="1592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3CCAD0-0507-5EAA-2132-3C4F5C73A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250" y="1151730"/>
            <a:ext cx="2831910" cy="15929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1B9C88-9CC8-B733-D589-495D6D21D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968" y="2826566"/>
            <a:ext cx="2831906" cy="15929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84591D-3D3B-36FC-122F-E56E47069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826566"/>
            <a:ext cx="2831908" cy="15929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90640C9-D437-9E8C-33FC-2615900C0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872" y="4501400"/>
            <a:ext cx="7178722" cy="61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2D1747D-6BA3-5E28-A84B-DD392144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</p:spPr>
        <p:txBody>
          <a:bodyPr/>
          <a:lstStyle/>
          <a:p>
            <a:pPr algn="ctr"/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 err="1"/>
              <a:t>InternImage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258C82-1FDD-0300-31EE-C28D1958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12" y="1296444"/>
            <a:ext cx="7060575" cy="33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23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2D1747D-6BA3-5E28-A84B-DD392144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</p:spPr>
        <p:txBody>
          <a:bodyPr/>
          <a:lstStyle/>
          <a:p>
            <a:pPr algn="ctr"/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 err="1"/>
              <a:t>InternImage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EFCA04-9396-3043-9289-9679DFD4B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27" y="1166283"/>
            <a:ext cx="7754145" cy="355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55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2D1747D-6BA3-5E28-A84B-DD392144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</p:spPr>
        <p:txBody>
          <a:bodyPr/>
          <a:lstStyle/>
          <a:p>
            <a:pPr algn="ctr"/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 err="1"/>
              <a:t>InternImage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3254F1-95CF-219B-5A55-7A6B91A3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70" y="1235123"/>
            <a:ext cx="2703015" cy="15204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F903E9-5105-D52E-2E23-4642C66B6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914" y="1227353"/>
            <a:ext cx="2703016" cy="15204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A9D3FE-E653-94D3-46D9-7DB6858EF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213" y="1227353"/>
            <a:ext cx="2703015" cy="1520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A93615-F86F-884F-3C28-C311C8A90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952" y="2878492"/>
            <a:ext cx="2703015" cy="15204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B398E1-7BBB-461A-F0C1-F4361780B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8032" y="2878491"/>
            <a:ext cx="2703016" cy="15204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0B236D-D923-BA26-AB6C-C7E449229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5829" y="4514090"/>
            <a:ext cx="6612341" cy="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15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49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Q &amp; A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660" name="Google Shape;1660;p49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661" name="Google Shape;1661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3" name="Google Shape;1663;p49"/>
          <p:cNvGrpSpPr/>
          <p:nvPr/>
        </p:nvGrpSpPr>
        <p:grpSpPr>
          <a:xfrm>
            <a:off x="2552750" y="774000"/>
            <a:ext cx="76825" cy="76800"/>
            <a:chOff x="3104875" y="1099400"/>
            <a:chExt cx="76825" cy="76800"/>
          </a:xfrm>
        </p:grpSpPr>
        <p:sp>
          <p:nvSpPr>
            <p:cNvPr id="1664" name="Google Shape;1664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6" name="Google Shape;1666;p49"/>
          <p:cNvGrpSpPr/>
          <p:nvPr/>
        </p:nvGrpSpPr>
        <p:grpSpPr>
          <a:xfrm>
            <a:off x="3801250" y="2800825"/>
            <a:ext cx="76825" cy="76800"/>
            <a:chOff x="3104875" y="1099400"/>
            <a:chExt cx="76825" cy="76800"/>
          </a:xfrm>
        </p:grpSpPr>
        <p:sp>
          <p:nvSpPr>
            <p:cNvPr id="1667" name="Google Shape;1667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69" name="Google Shape;1669;p49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631162" y="13376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49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6939186">
            <a:off x="3338461" y="799292"/>
            <a:ext cx="1320683" cy="118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49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7">
            <a:off x="986954" y="2412645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4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4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4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46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46"/>
          <p:cNvSpPr txBox="1">
            <a:spLocks noGrp="1"/>
          </p:cNvSpPr>
          <p:nvPr>
            <p:ph type="title"/>
          </p:nvPr>
        </p:nvSpPr>
        <p:spPr>
          <a:xfrm>
            <a:off x="1231740" y="1460863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dirty="0"/>
          </a:p>
        </p:txBody>
      </p:sp>
      <p:grpSp>
        <p:nvGrpSpPr>
          <p:cNvPr id="1604" name="Google Shape;1604;p46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605" name="Google Shape;1605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7" name="Google Shape;1607;p46"/>
          <p:cNvGrpSpPr/>
          <p:nvPr/>
        </p:nvGrpSpPr>
        <p:grpSpPr>
          <a:xfrm>
            <a:off x="4889800" y="4015138"/>
            <a:ext cx="76825" cy="76800"/>
            <a:chOff x="3104875" y="1099400"/>
            <a:chExt cx="76825" cy="76800"/>
          </a:xfrm>
        </p:grpSpPr>
        <p:sp>
          <p:nvSpPr>
            <p:cNvPr id="1608" name="Google Shape;1608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0" name="Google Shape;1610;p46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611" name="Google Shape;1611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47483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9"/>
          <p:cNvSpPr/>
          <p:nvPr/>
        </p:nvSpPr>
        <p:spPr>
          <a:xfrm rot="5400000">
            <a:off x="2067257" y="175705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9"/>
          <p:cNvSpPr/>
          <p:nvPr/>
        </p:nvSpPr>
        <p:spPr>
          <a:xfrm rot="5400000">
            <a:off x="2063709" y="3042853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19998" y="2454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purpose of participating in the contest?</a:t>
            </a:r>
          </a:p>
        </p:txBody>
      </p:sp>
      <p:sp>
        <p:nvSpPr>
          <p:cNvPr id="1327" name="Google Shape;1327;p39"/>
          <p:cNvSpPr txBox="1">
            <a:spLocks noGrp="1"/>
          </p:cNvSpPr>
          <p:nvPr>
            <p:ph type="subTitle" idx="1"/>
          </p:nvPr>
        </p:nvSpPr>
        <p:spPr>
          <a:xfrm>
            <a:off x="5567864" y="1761136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컴퓨터 비전 분야 중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객체 인식 모델의 논문에 대한 이해 및 분석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2"/>
          </p:nvPr>
        </p:nvSpPr>
        <p:spPr>
          <a:xfrm>
            <a:off x="5634003" y="3035804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최신 객체 인식 모델들의 구현 방식에 대한 이해를 통해 모델 설계 능력 향상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4"/>
          </p:nvPr>
        </p:nvSpPr>
        <p:spPr>
          <a:xfrm>
            <a:off x="3367814" y="1954816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STUDY</a:t>
            </a:r>
            <a:endParaRPr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5"/>
          </p:nvPr>
        </p:nvSpPr>
        <p:spPr>
          <a:xfrm>
            <a:off x="3367814" y="3243299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IMPROVE</a:t>
            </a:r>
            <a:endParaRPr dirty="0"/>
          </a:p>
        </p:txBody>
      </p:sp>
      <p:grpSp>
        <p:nvGrpSpPr>
          <p:cNvPr id="1333" name="Google Shape;1333;p39"/>
          <p:cNvGrpSpPr/>
          <p:nvPr/>
        </p:nvGrpSpPr>
        <p:grpSpPr>
          <a:xfrm>
            <a:off x="2279536" y="1870339"/>
            <a:ext cx="531542" cy="602023"/>
            <a:chOff x="4020665" y="1431080"/>
            <a:chExt cx="531542" cy="602023"/>
          </a:xfrm>
        </p:grpSpPr>
        <p:sp>
          <p:nvSpPr>
            <p:cNvPr id="1334" name="Google Shape;1334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39"/>
          <p:cNvGrpSpPr/>
          <p:nvPr/>
        </p:nvGrpSpPr>
        <p:grpSpPr>
          <a:xfrm>
            <a:off x="2246403" y="3156175"/>
            <a:ext cx="590713" cy="601957"/>
            <a:chOff x="1230449" y="2288393"/>
            <a:chExt cx="590713" cy="601957"/>
          </a:xfrm>
        </p:grpSpPr>
        <p:sp>
          <p:nvSpPr>
            <p:cNvPr id="1350" name="Google Shape;1350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1" name="Google Shape;1371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2" name="Google Shape;1372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5" name="Google Shape;1375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8" name="Google Shape;1378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Google Shape;1406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0" name="Google Shape;1410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1" name="Google Shape;1411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4" name="Google Shape;1414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6" name="Google Shape;1416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7" name="Google Shape;1417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그룹 1404">
            <a:extLst>
              <a:ext uri="{FF2B5EF4-FFF2-40B4-BE49-F238E27FC236}">
                <a16:creationId xmlns:a16="http://schemas.microsoft.com/office/drawing/2014/main" id="{ED4AD5B3-27F4-AB07-0C27-DA18421D1E59}"/>
              </a:ext>
            </a:extLst>
          </p:cNvPr>
          <p:cNvGrpSpPr/>
          <p:nvPr/>
        </p:nvGrpSpPr>
        <p:grpSpPr>
          <a:xfrm>
            <a:off x="675921" y="1214270"/>
            <a:ext cx="7792158" cy="3569315"/>
            <a:chOff x="23751" y="1678940"/>
            <a:chExt cx="12107682" cy="4800600"/>
          </a:xfrm>
        </p:grpSpPr>
        <p:pic>
          <p:nvPicPr>
            <p:cNvPr id="1365" name="Google Shape;211;g1a4a6198e06_3_94">
              <a:extLst>
                <a:ext uri="{FF2B5EF4-FFF2-40B4-BE49-F238E27FC236}">
                  <a16:creationId xmlns:a16="http://schemas.microsoft.com/office/drawing/2014/main" id="{E2C18BE4-7B38-0218-85B9-F67CF0C4AA22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1234" y="2193167"/>
              <a:ext cx="11738307" cy="37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6" name="Google Shape;212;g1a4a6198e06_3_94">
              <a:extLst>
                <a:ext uri="{FF2B5EF4-FFF2-40B4-BE49-F238E27FC236}">
                  <a16:creationId xmlns:a16="http://schemas.microsoft.com/office/drawing/2014/main" id="{448A449C-9104-083E-A336-76B3FCA06493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2681" y="3969294"/>
              <a:ext cx="11653739" cy="293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7" name="Google Shape;213;g1a4a6198e06_3_94">
              <a:extLst>
                <a:ext uri="{FF2B5EF4-FFF2-40B4-BE49-F238E27FC236}">
                  <a16:creationId xmlns:a16="http://schemas.microsoft.com/office/drawing/2014/main" id="{8A671CC2-1238-D7BE-0841-AB3C663CE5CE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03564" y="2208518"/>
              <a:ext cx="11736367" cy="37874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68" name="Google Shape;219;g1a4a6198e06_3_94">
              <a:extLst>
                <a:ext uri="{FF2B5EF4-FFF2-40B4-BE49-F238E27FC236}">
                  <a16:creationId xmlns:a16="http://schemas.microsoft.com/office/drawing/2014/main" id="{2A90F9E6-E8E9-6A91-2482-7EA0816A57AB}"/>
                </a:ext>
              </a:extLst>
            </p:cNvPr>
            <p:cNvGrpSpPr/>
            <p:nvPr/>
          </p:nvGrpSpPr>
          <p:grpSpPr>
            <a:xfrm>
              <a:off x="1638864" y="1713334"/>
              <a:ext cx="1667985" cy="1563145"/>
              <a:chOff x="10539668" y="1677738"/>
              <a:chExt cx="1378500" cy="1291853"/>
            </a:xfrm>
          </p:grpSpPr>
          <p:pic>
            <p:nvPicPr>
              <p:cNvPr id="1369" name="Google Shape;220;g1a4a6198e06_3_94">
                <a:extLst>
                  <a:ext uri="{FF2B5EF4-FFF2-40B4-BE49-F238E27FC236}">
                    <a16:creationId xmlns:a16="http://schemas.microsoft.com/office/drawing/2014/main" id="{7D8AD750-3DE3-F1C2-836E-D25D0B0D5D8B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10784040" y="1677738"/>
                <a:ext cx="901674" cy="9016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0" name="Google Shape;221;g1a4a6198e06_3_94">
                <a:extLst>
                  <a:ext uri="{FF2B5EF4-FFF2-40B4-BE49-F238E27FC236}">
                    <a16:creationId xmlns:a16="http://schemas.microsoft.com/office/drawing/2014/main" id="{00D95FB4-ED05-EBB1-DED5-0917A6C33DBD}"/>
                  </a:ext>
                </a:extLst>
              </p:cNvPr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11377738" y="1709508"/>
                <a:ext cx="331770" cy="3317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71" name="Google Shape;222;g1a4a6198e06_3_94">
                <a:extLst>
                  <a:ext uri="{FF2B5EF4-FFF2-40B4-BE49-F238E27FC236}">
                    <a16:creationId xmlns:a16="http://schemas.microsoft.com/office/drawing/2014/main" id="{D23F4821-C1AB-FBFB-5C31-DAC1159350D3}"/>
                  </a:ext>
                </a:extLst>
              </p:cNvPr>
              <p:cNvSpPr txBox="1"/>
              <p:nvPr/>
            </p:nvSpPr>
            <p:spPr>
              <a:xfrm>
                <a:off x="11390954" y="1752055"/>
                <a:ext cx="362100" cy="222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 b="1" dirty="0">
                    <a:solidFill>
                      <a:srgbClr val="FFFFFF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01</a:t>
                </a:r>
                <a:endParaRPr sz="3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223;g1a4a6198e06_3_94">
                <a:extLst>
                  <a:ext uri="{FF2B5EF4-FFF2-40B4-BE49-F238E27FC236}">
                    <a16:creationId xmlns:a16="http://schemas.microsoft.com/office/drawing/2014/main" id="{E58A1E75-F1F8-558C-7A5E-9FF71D5758BA}"/>
                  </a:ext>
                </a:extLst>
              </p:cNvPr>
              <p:cNvSpPr txBox="1"/>
              <p:nvPr/>
            </p:nvSpPr>
            <p:spPr>
              <a:xfrm>
                <a:off x="10539668" y="2627531"/>
                <a:ext cx="1378500" cy="3420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Noto Sans Medium"/>
                    <a:cs typeface="Arial" panose="020B0604020202020204" pitchFamily="34" charset="0"/>
                    <a:sym typeface="Noto Sans Medium"/>
                  </a:rPr>
                  <a:t>DATA</a:t>
                </a:r>
                <a:endParaRPr sz="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Noto Sans Medium"/>
                    <a:cs typeface="Arial" panose="020B0604020202020204" pitchFamily="34" charset="0"/>
                    <a:sym typeface="Noto Sans Medium"/>
                  </a:rPr>
                  <a:t>PREPROCESSING</a:t>
                </a:r>
                <a:endParaRPr sz="800" b="1" dirty="0">
                  <a:solidFill>
                    <a:schemeClr val="dk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endParaRPr>
              </a:p>
            </p:txBody>
          </p:sp>
        </p:grpSp>
        <p:pic>
          <p:nvPicPr>
            <p:cNvPr id="1373" name="Google Shape;224;g1a4a6198e06_3_94">
              <a:extLst>
                <a:ext uri="{FF2B5EF4-FFF2-40B4-BE49-F238E27FC236}">
                  <a16:creationId xmlns:a16="http://schemas.microsoft.com/office/drawing/2014/main" id="{DC65B0A8-8198-FF22-F10F-96255CBDF591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607718" y="1678940"/>
              <a:ext cx="1091025" cy="109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4" name="Google Shape;225;g1a4a6198e06_3_94">
              <a:extLst>
                <a:ext uri="{FF2B5EF4-FFF2-40B4-BE49-F238E27FC236}">
                  <a16:creationId xmlns:a16="http://schemas.microsoft.com/office/drawing/2014/main" id="{31A13D96-3CBD-D0A1-5634-D0293D128B25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368912" y="1746558"/>
              <a:ext cx="401442" cy="4014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5" name="Google Shape;226;g1a4a6198e06_3_94">
              <a:extLst>
                <a:ext uri="{FF2B5EF4-FFF2-40B4-BE49-F238E27FC236}">
                  <a16:creationId xmlns:a16="http://schemas.microsoft.com/office/drawing/2014/main" id="{B2A9714E-E4C1-593E-20C0-61BACD4041FE}"/>
                </a:ext>
              </a:extLst>
            </p:cNvPr>
            <p:cNvSpPr txBox="1"/>
            <p:nvPr/>
          </p:nvSpPr>
          <p:spPr>
            <a:xfrm>
              <a:off x="6397727" y="1813853"/>
              <a:ext cx="438000" cy="26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 dirty="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02</a:t>
              </a:r>
              <a:endParaRPr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227;g1a4a6198e06_3_94">
              <a:extLst>
                <a:ext uri="{FF2B5EF4-FFF2-40B4-BE49-F238E27FC236}">
                  <a16:creationId xmlns:a16="http://schemas.microsoft.com/office/drawing/2014/main" id="{4382C0FC-5472-9117-DECC-45A3F06C357C}"/>
                </a:ext>
              </a:extLst>
            </p:cNvPr>
            <p:cNvSpPr txBox="1"/>
            <p:nvPr/>
          </p:nvSpPr>
          <p:spPr>
            <a:xfrm>
              <a:off x="5320035" y="2911885"/>
              <a:ext cx="1668000" cy="289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CREATE MODEL</a:t>
              </a:r>
              <a:endParaRPr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77" name="Google Shape;228;g1a4a6198e06_3_94">
              <a:extLst>
                <a:ext uri="{FF2B5EF4-FFF2-40B4-BE49-F238E27FC236}">
                  <a16:creationId xmlns:a16="http://schemas.microsoft.com/office/drawing/2014/main" id="{A0AB13A7-DD6F-858D-A013-F0B216978DC8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199491" y="1678940"/>
              <a:ext cx="1091025" cy="109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8" name="Google Shape;229;g1a4a6198e06_3_94">
              <a:extLst>
                <a:ext uri="{FF2B5EF4-FFF2-40B4-BE49-F238E27FC236}">
                  <a16:creationId xmlns:a16="http://schemas.microsoft.com/office/drawing/2014/main" id="{EC666143-AC55-6B51-531F-0A5A764BC6B8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853028" y="1770549"/>
              <a:ext cx="401442" cy="4014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9" name="Google Shape;230;g1a4a6198e06_3_94">
              <a:extLst>
                <a:ext uri="{FF2B5EF4-FFF2-40B4-BE49-F238E27FC236}">
                  <a16:creationId xmlns:a16="http://schemas.microsoft.com/office/drawing/2014/main" id="{A868F89D-3F28-AEBB-1E4A-D1E7C5B62752}"/>
                </a:ext>
              </a:extLst>
            </p:cNvPr>
            <p:cNvSpPr txBox="1"/>
            <p:nvPr/>
          </p:nvSpPr>
          <p:spPr>
            <a:xfrm>
              <a:off x="8912645" y="2898140"/>
              <a:ext cx="1809299" cy="289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>
                  <a:solidFill>
                    <a:srgbClr val="000000"/>
                  </a:solidFill>
                  <a:latin typeface="Arial" panose="020B0604020202020204" pitchFamily="34" charset="0"/>
                  <a:ea typeface="Noto Sans Medium"/>
                  <a:cs typeface="Arial" panose="020B0604020202020204" pitchFamily="34" charset="0"/>
                  <a:sym typeface="Noto Sans Medium"/>
                </a:rPr>
                <a:t>TRAINING</a:t>
              </a:r>
              <a:endParaRPr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80" name="Google Shape;231;g1a4a6198e06_3_94">
              <a:extLst>
                <a:ext uri="{FF2B5EF4-FFF2-40B4-BE49-F238E27FC236}">
                  <a16:creationId xmlns:a16="http://schemas.microsoft.com/office/drawing/2014/main" id="{855A723E-DC5A-DD15-234D-793A1C2AD20E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978692" y="5312315"/>
              <a:ext cx="1091025" cy="109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1" name="Google Shape;232;g1a4a6198e06_3_94">
              <a:extLst>
                <a:ext uri="{FF2B5EF4-FFF2-40B4-BE49-F238E27FC236}">
                  <a16:creationId xmlns:a16="http://schemas.microsoft.com/office/drawing/2014/main" id="{0C6183F0-853E-0A37-432E-4034A5692416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632229" y="5403924"/>
              <a:ext cx="401442" cy="4014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2" name="Google Shape;233;g1a4a6198e06_3_94">
              <a:extLst>
                <a:ext uri="{FF2B5EF4-FFF2-40B4-BE49-F238E27FC236}">
                  <a16:creationId xmlns:a16="http://schemas.microsoft.com/office/drawing/2014/main" id="{C291EA16-5693-A5DC-A489-2DB2226DF38D}"/>
                </a:ext>
              </a:extLst>
            </p:cNvPr>
            <p:cNvSpPr txBox="1"/>
            <p:nvPr/>
          </p:nvSpPr>
          <p:spPr>
            <a:xfrm>
              <a:off x="2663806" y="5466198"/>
              <a:ext cx="444000" cy="26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06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234;g1a4a6198e06_3_94">
              <a:extLst>
                <a:ext uri="{FF2B5EF4-FFF2-40B4-BE49-F238E27FC236}">
                  <a16:creationId xmlns:a16="http://schemas.microsoft.com/office/drawing/2014/main" id="{88D23334-931F-90BF-685D-22CA267F3BA6}"/>
                </a:ext>
              </a:extLst>
            </p:cNvPr>
            <p:cNvSpPr txBox="1"/>
            <p:nvPr/>
          </p:nvSpPr>
          <p:spPr>
            <a:xfrm>
              <a:off x="1662435" y="4879341"/>
              <a:ext cx="1668000" cy="289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>
                  <a:solidFill>
                    <a:srgbClr val="000000"/>
                  </a:solidFill>
                  <a:latin typeface="Arial" panose="020B0604020202020204" pitchFamily="34" charset="0"/>
                  <a:ea typeface="Noto Sans Medium"/>
                  <a:cs typeface="Arial" panose="020B0604020202020204" pitchFamily="34" charset="0"/>
                  <a:sym typeface="Noto Sans Medium"/>
                </a:rPr>
                <a:t>RESULT</a:t>
              </a:r>
              <a:endParaRPr sz="105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pic>
          <p:nvPicPr>
            <p:cNvPr id="1384" name="Google Shape;235;g1a4a6198e06_3_94">
              <a:extLst>
                <a:ext uri="{FF2B5EF4-FFF2-40B4-BE49-F238E27FC236}">
                  <a16:creationId xmlns:a16="http://schemas.microsoft.com/office/drawing/2014/main" id="{DCD1E02A-BBFB-F20A-629A-9FA6E57779CC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617242" y="5388515"/>
              <a:ext cx="1091025" cy="109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5" name="Google Shape;236;g1a4a6198e06_3_94">
              <a:extLst>
                <a:ext uri="{FF2B5EF4-FFF2-40B4-BE49-F238E27FC236}">
                  <a16:creationId xmlns:a16="http://schemas.microsoft.com/office/drawing/2014/main" id="{24872E4D-BEF2-8494-D8C6-E04362FF49BE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270778" y="5480124"/>
              <a:ext cx="401442" cy="4014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6" name="Google Shape;237;g1a4a6198e06_3_94">
              <a:extLst>
                <a:ext uri="{FF2B5EF4-FFF2-40B4-BE49-F238E27FC236}">
                  <a16:creationId xmlns:a16="http://schemas.microsoft.com/office/drawing/2014/main" id="{55102EF3-A485-6F14-4816-8D913F7759F4}"/>
                </a:ext>
              </a:extLst>
            </p:cNvPr>
            <p:cNvSpPr txBox="1"/>
            <p:nvPr/>
          </p:nvSpPr>
          <p:spPr>
            <a:xfrm>
              <a:off x="6289565" y="5537999"/>
              <a:ext cx="438000" cy="26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05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238;g1a4a6198e06_3_94">
              <a:extLst>
                <a:ext uri="{FF2B5EF4-FFF2-40B4-BE49-F238E27FC236}">
                  <a16:creationId xmlns:a16="http://schemas.microsoft.com/office/drawing/2014/main" id="{2F5FCC37-6E32-046B-4C2B-D5380C527573}"/>
                </a:ext>
              </a:extLst>
            </p:cNvPr>
            <p:cNvSpPr txBox="1"/>
            <p:nvPr/>
          </p:nvSpPr>
          <p:spPr>
            <a:xfrm>
              <a:off x="5320035" y="4906550"/>
              <a:ext cx="1668000" cy="289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>
                  <a:solidFill>
                    <a:srgbClr val="000000"/>
                  </a:solidFill>
                  <a:latin typeface="Arial" panose="020B0604020202020204" pitchFamily="34" charset="0"/>
                  <a:ea typeface="Noto Sans Medium"/>
                  <a:cs typeface="Arial" panose="020B0604020202020204" pitchFamily="34" charset="0"/>
                  <a:sym typeface="Noto Sans Medium"/>
                </a:rPr>
                <a:t>VISUALIZING</a:t>
              </a:r>
              <a:endParaRPr sz="11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pic>
          <p:nvPicPr>
            <p:cNvPr id="1388" name="Google Shape;239;g1a4a6198e06_3_94">
              <a:extLst>
                <a:ext uri="{FF2B5EF4-FFF2-40B4-BE49-F238E27FC236}">
                  <a16:creationId xmlns:a16="http://schemas.microsoft.com/office/drawing/2014/main" id="{B69C197A-B06F-8D5D-267A-EB3A124A6E3E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293886" y="5388515"/>
              <a:ext cx="1091025" cy="109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9" name="Google Shape;240;g1a4a6198e06_3_94">
              <a:extLst>
                <a:ext uri="{FF2B5EF4-FFF2-40B4-BE49-F238E27FC236}">
                  <a16:creationId xmlns:a16="http://schemas.microsoft.com/office/drawing/2014/main" id="{D529BA92-2BA6-30CF-7A35-3AE8AA1CB209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947423" y="5480124"/>
              <a:ext cx="401442" cy="4014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241;g1a4a6198e06_3_94">
              <a:extLst>
                <a:ext uri="{FF2B5EF4-FFF2-40B4-BE49-F238E27FC236}">
                  <a16:creationId xmlns:a16="http://schemas.microsoft.com/office/drawing/2014/main" id="{36ECA4A1-755B-BBD1-B7FB-B90A05061D3F}"/>
                </a:ext>
              </a:extLst>
            </p:cNvPr>
            <p:cNvSpPr txBox="1"/>
            <p:nvPr/>
          </p:nvSpPr>
          <p:spPr>
            <a:xfrm>
              <a:off x="9966825" y="5542397"/>
              <a:ext cx="438000" cy="26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04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242;g1a4a6198e06_3_94">
              <a:extLst>
                <a:ext uri="{FF2B5EF4-FFF2-40B4-BE49-F238E27FC236}">
                  <a16:creationId xmlns:a16="http://schemas.microsoft.com/office/drawing/2014/main" id="{8A55F2F6-33EB-8718-D68F-0828DAEBE804}"/>
                </a:ext>
              </a:extLst>
            </p:cNvPr>
            <p:cNvSpPr txBox="1"/>
            <p:nvPr/>
          </p:nvSpPr>
          <p:spPr>
            <a:xfrm>
              <a:off x="8977635" y="4906550"/>
              <a:ext cx="1668000" cy="289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>
                  <a:solidFill>
                    <a:srgbClr val="000000"/>
                  </a:solidFill>
                  <a:latin typeface="Arial" panose="020B0604020202020204" pitchFamily="34" charset="0"/>
                  <a:ea typeface="Noto Sans Medium"/>
                  <a:cs typeface="Arial" panose="020B0604020202020204" pitchFamily="34" charset="0"/>
                  <a:sym typeface="Noto Sans Medium"/>
                </a:rPr>
                <a:t>EVALUATION</a:t>
              </a:r>
              <a:endParaRPr sz="105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pic>
          <p:nvPicPr>
            <p:cNvPr id="1392" name="Google Shape;243;g1a4a6198e06_3_94">
              <a:extLst>
                <a:ext uri="{FF2B5EF4-FFF2-40B4-BE49-F238E27FC236}">
                  <a16:creationId xmlns:a16="http://schemas.microsoft.com/office/drawing/2014/main" id="{C77E6E81-B404-2C60-5AF5-2D74D628E92B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168705" y="2048065"/>
              <a:ext cx="320219" cy="40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3" name="Google Shape;244;g1a4a6198e06_3_94">
              <a:extLst>
                <a:ext uri="{FF2B5EF4-FFF2-40B4-BE49-F238E27FC236}">
                  <a16:creationId xmlns:a16="http://schemas.microsoft.com/office/drawing/2014/main" id="{A05DDCF5-F953-7DE8-4D68-2EA726DFD74E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887086" y="2026066"/>
              <a:ext cx="320219" cy="443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4" name="Google Shape;245;g1a4a6198e06_3_94">
              <a:extLst>
                <a:ext uri="{FF2B5EF4-FFF2-40B4-BE49-F238E27FC236}">
                  <a16:creationId xmlns:a16="http://schemas.microsoft.com/office/drawing/2014/main" id="{AF3B7ADE-9EB6-B32A-36B0-70CFAC095C28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rot="10800000">
              <a:off x="7963286" y="5741290"/>
              <a:ext cx="320219" cy="40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5" name="Google Shape;246;g1a4a6198e06_3_94">
              <a:extLst>
                <a:ext uri="{FF2B5EF4-FFF2-40B4-BE49-F238E27FC236}">
                  <a16:creationId xmlns:a16="http://schemas.microsoft.com/office/drawing/2014/main" id="{189ED261-F0A1-0F3B-2ED5-C92C8C790E28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rot="10800000">
              <a:off x="4257274" y="5737371"/>
              <a:ext cx="320219" cy="40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6" name="Google Shape;253;g1a4a6198e06_3_94">
              <a:extLst>
                <a:ext uri="{FF2B5EF4-FFF2-40B4-BE49-F238E27FC236}">
                  <a16:creationId xmlns:a16="http://schemas.microsoft.com/office/drawing/2014/main" id="{87F5B37F-4C7A-1D88-4F80-9EDCA0306253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rot="5400000">
              <a:off x="11749536" y="3774048"/>
              <a:ext cx="320219" cy="443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7" name="Google Shape;254;g1a4a6198e06_3_94">
              <a:extLst>
                <a:ext uri="{FF2B5EF4-FFF2-40B4-BE49-F238E27FC236}">
                  <a16:creationId xmlns:a16="http://schemas.microsoft.com/office/drawing/2014/main" id="{45CD6A41-10A4-BF20-E3C2-7EB756326E51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rot="-5400000">
              <a:off x="85428" y="3940858"/>
              <a:ext cx="320219" cy="443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8" name="Google Shape;255;g1a4a6198e06_3_94">
              <a:extLst>
                <a:ext uri="{FF2B5EF4-FFF2-40B4-BE49-F238E27FC236}">
                  <a16:creationId xmlns:a16="http://schemas.microsoft.com/office/drawing/2014/main" id="{939974C1-26A5-8229-DFA9-73F117942853}"/>
                </a:ext>
              </a:extLst>
            </p:cNvPr>
            <p:cNvSpPr txBox="1"/>
            <p:nvPr/>
          </p:nvSpPr>
          <p:spPr>
            <a:xfrm>
              <a:off x="9893378" y="1832807"/>
              <a:ext cx="438000" cy="26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03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99" name="그림 1398">
              <a:extLst>
                <a:ext uri="{FF2B5EF4-FFF2-40B4-BE49-F238E27FC236}">
                  <a16:creationId xmlns:a16="http://schemas.microsoft.com/office/drawing/2014/main" id="{8637203A-A505-258A-654D-4C6253FA02C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2737" y="5705043"/>
              <a:ext cx="673200" cy="396000"/>
            </a:xfrm>
            <a:prstGeom prst="rect">
              <a:avLst/>
            </a:prstGeom>
          </p:spPr>
        </p:pic>
        <p:pic>
          <p:nvPicPr>
            <p:cNvPr id="1400" name="그림 1399">
              <a:extLst>
                <a:ext uri="{FF2B5EF4-FFF2-40B4-BE49-F238E27FC236}">
                  <a16:creationId xmlns:a16="http://schemas.microsoft.com/office/drawing/2014/main" id="{9F01736B-279D-2BE0-7AEB-123292A8C7B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403" y="2008157"/>
              <a:ext cx="673200" cy="396000"/>
            </a:xfrm>
            <a:prstGeom prst="rect">
              <a:avLst/>
            </a:prstGeom>
          </p:spPr>
        </p:pic>
        <p:pic>
          <p:nvPicPr>
            <p:cNvPr id="1401" name="그림 1400">
              <a:extLst>
                <a:ext uri="{FF2B5EF4-FFF2-40B4-BE49-F238E27FC236}">
                  <a16:creationId xmlns:a16="http://schemas.microsoft.com/office/drawing/2014/main" id="{E18B9F28-1C4D-E903-0FA0-EE5ECC4F2FB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2629" y="5736027"/>
              <a:ext cx="673200" cy="396000"/>
            </a:xfrm>
            <a:prstGeom prst="rect">
              <a:avLst/>
            </a:prstGeom>
          </p:spPr>
        </p:pic>
        <p:pic>
          <p:nvPicPr>
            <p:cNvPr id="1402" name="그림 1401">
              <a:extLst>
                <a:ext uri="{FF2B5EF4-FFF2-40B4-BE49-F238E27FC236}">
                  <a16:creationId xmlns:a16="http://schemas.microsoft.com/office/drawing/2014/main" id="{69230345-823C-5CA7-A394-EB1B9674677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040" y="2007903"/>
              <a:ext cx="673200" cy="396000"/>
            </a:xfrm>
            <a:prstGeom prst="rect">
              <a:avLst/>
            </a:prstGeom>
          </p:spPr>
        </p:pic>
        <p:pic>
          <p:nvPicPr>
            <p:cNvPr id="1403" name="그림 1402">
              <a:extLst>
                <a:ext uri="{FF2B5EF4-FFF2-40B4-BE49-F238E27FC236}">
                  <a16:creationId xmlns:a16="http://schemas.microsoft.com/office/drawing/2014/main" id="{CAE0146B-7991-C3A9-DBDF-18DEA563399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263" y="5725004"/>
              <a:ext cx="673200" cy="396000"/>
            </a:xfrm>
            <a:prstGeom prst="rect">
              <a:avLst/>
            </a:prstGeom>
          </p:spPr>
        </p:pic>
        <p:pic>
          <p:nvPicPr>
            <p:cNvPr id="1404" name="그림 1403">
              <a:extLst>
                <a:ext uri="{FF2B5EF4-FFF2-40B4-BE49-F238E27FC236}">
                  <a16:creationId xmlns:a16="http://schemas.microsoft.com/office/drawing/2014/main" id="{37F2B8B7-40CB-E1A7-EF63-80FCAD519CD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0450" y="2067211"/>
              <a:ext cx="673200" cy="396000"/>
            </a:xfrm>
            <a:prstGeom prst="rect">
              <a:avLst/>
            </a:prstGeom>
          </p:spPr>
        </p:pic>
      </p:grpSp>
      <p:sp>
        <p:nvSpPr>
          <p:cNvPr id="1463" name="Google Shape;1330;p39">
            <a:extLst>
              <a:ext uri="{FF2B5EF4-FFF2-40B4-BE49-F238E27FC236}">
                <a16:creationId xmlns:a16="http://schemas.microsoft.com/office/drawing/2014/main" id="{1994F539-689F-033C-7FCA-158FFB688BCF}"/>
              </a:ext>
            </a:extLst>
          </p:cNvPr>
          <p:cNvSpPr txBox="1">
            <a:spLocks/>
          </p:cNvSpPr>
          <p:nvPr/>
        </p:nvSpPr>
        <p:spPr>
          <a:xfrm>
            <a:off x="703570" y="502090"/>
            <a:ext cx="3342830" cy="5986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tx1"/>
                </a:solidFill>
                <a:latin typeface="Montserrat Black" panose="00000A00000000000000" pitchFamily="2" charset="0"/>
              </a:rPr>
              <a:t>Project Flow Summary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대회에서 제공하는 데이터 파악 및 </a:t>
            </a: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전처리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파악 및 </a:t>
            </a: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전처리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2042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PROVIDED</a:t>
            </a:r>
            <a:endParaRPr dirty="0"/>
          </a:p>
        </p:txBody>
      </p:sp>
      <p:sp>
        <p:nvSpPr>
          <p:cNvPr id="1446" name="Google Shape;1446;p43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실제 데이터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47" name="Google Shape;1447;p43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3D Rendering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과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VFX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기술로 생성된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AI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학습용 합성 데이터 와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annotation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파일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48" name="Google Shape;1448;p43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Data</a:t>
            </a:r>
            <a:endParaRPr dirty="0"/>
          </a:p>
        </p:txBody>
      </p:sp>
      <p:sp>
        <p:nvSpPr>
          <p:cNvPr id="1449" name="Google Shape;1449;p43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endParaRPr dirty="0"/>
          </a:p>
        </p:txBody>
      </p:sp>
      <p:sp>
        <p:nvSpPr>
          <p:cNvPr id="1450" name="Google Shape;1450;p43"/>
          <p:cNvSpPr/>
          <p:nvPr/>
        </p:nvSpPr>
        <p:spPr>
          <a:xfrm rot="5400000">
            <a:off x="2357950" y="1679964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43"/>
          <p:cNvSpPr/>
          <p:nvPr/>
        </p:nvSpPr>
        <p:spPr>
          <a:xfrm rot="5400000">
            <a:off x="5829938" y="1679964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1" name="Google Shape;1461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432;p78">
            <a:extLst>
              <a:ext uri="{FF2B5EF4-FFF2-40B4-BE49-F238E27FC236}">
                <a16:creationId xmlns:a16="http://schemas.microsoft.com/office/drawing/2014/main" id="{D0CEACE7-3540-1118-63CD-292502FDD939}"/>
              </a:ext>
            </a:extLst>
          </p:cNvPr>
          <p:cNvSpPr/>
          <p:nvPr/>
        </p:nvSpPr>
        <p:spPr>
          <a:xfrm>
            <a:off x="2599289" y="1895916"/>
            <a:ext cx="479942" cy="375805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1543;p78">
            <a:extLst>
              <a:ext uri="{FF2B5EF4-FFF2-40B4-BE49-F238E27FC236}">
                <a16:creationId xmlns:a16="http://schemas.microsoft.com/office/drawing/2014/main" id="{6D3ADC85-318F-14DF-126A-6BA3A01CF34A}"/>
              </a:ext>
            </a:extLst>
          </p:cNvPr>
          <p:cNvSpPr/>
          <p:nvPr/>
        </p:nvSpPr>
        <p:spPr>
          <a:xfrm>
            <a:off x="6101722" y="1862699"/>
            <a:ext cx="412532" cy="442237"/>
          </a:xfrm>
          <a:custGeom>
            <a:avLst/>
            <a:gdLst/>
            <a:ahLst/>
            <a:cxnLst/>
            <a:rect l="l" t="t" r="r" b="b"/>
            <a:pathLst>
              <a:path w="10895" h="11216" extrusionOk="0">
                <a:moveTo>
                  <a:pt x="5454" y="322"/>
                </a:moveTo>
                <a:cubicBezTo>
                  <a:pt x="5740" y="322"/>
                  <a:pt x="5954" y="548"/>
                  <a:pt x="5954" y="834"/>
                </a:cubicBezTo>
                <a:cubicBezTo>
                  <a:pt x="5954" y="1012"/>
                  <a:pt x="5871" y="1155"/>
                  <a:pt x="5716" y="1250"/>
                </a:cubicBezTo>
                <a:lnTo>
                  <a:pt x="5704" y="1262"/>
                </a:lnTo>
                <a:lnTo>
                  <a:pt x="5692" y="1262"/>
                </a:lnTo>
                <a:cubicBezTo>
                  <a:pt x="5680" y="1262"/>
                  <a:pt x="5680" y="1274"/>
                  <a:pt x="5656" y="1274"/>
                </a:cubicBezTo>
                <a:lnTo>
                  <a:pt x="5644" y="1274"/>
                </a:lnTo>
                <a:cubicBezTo>
                  <a:pt x="5644" y="1274"/>
                  <a:pt x="5632" y="1274"/>
                  <a:pt x="5632" y="1298"/>
                </a:cubicBezTo>
                <a:lnTo>
                  <a:pt x="5621" y="1298"/>
                </a:lnTo>
                <a:cubicBezTo>
                  <a:pt x="5597" y="1298"/>
                  <a:pt x="5597" y="1298"/>
                  <a:pt x="5585" y="1310"/>
                </a:cubicBezTo>
                <a:lnTo>
                  <a:pt x="5263" y="1310"/>
                </a:lnTo>
                <a:cubicBezTo>
                  <a:pt x="5240" y="1310"/>
                  <a:pt x="5240" y="1310"/>
                  <a:pt x="5228" y="1298"/>
                </a:cubicBezTo>
                <a:lnTo>
                  <a:pt x="5216" y="1298"/>
                </a:lnTo>
                <a:cubicBezTo>
                  <a:pt x="5216" y="1298"/>
                  <a:pt x="5204" y="1298"/>
                  <a:pt x="5204" y="1274"/>
                </a:cubicBezTo>
                <a:lnTo>
                  <a:pt x="5180" y="1274"/>
                </a:lnTo>
                <a:cubicBezTo>
                  <a:pt x="5168" y="1274"/>
                  <a:pt x="5168" y="1262"/>
                  <a:pt x="5156" y="1262"/>
                </a:cubicBezTo>
                <a:lnTo>
                  <a:pt x="5144" y="1262"/>
                </a:lnTo>
                <a:cubicBezTo>
                  <a:pt x="5144" y="1262"/>
                  <a:pt x="5120" y="1262"/>
                  <a:pt x="5120" y="1250"/>
                </a:cubicBezTo>
                <a:cubicBezTo>
                  <a:pt x="4989" y="1155"/>
                  <a:pt x="4882" y="1012"/>
                  <a:pt x="4882" y="834"/>
                </a:cubicBezTo>
                <a:cubicBezTo>
                  <a:pt x="4942" y="548"/>
                  <a:pt x="5168" y="322"/>
                  <a:pt x="5454" y="322"/>
                </a:cubicBezTo>
                <a:close/>
                <a:moveTo>
                  <a:pt x="5644" y="1631"/>
                </a:moveTo>
                <a:lnTo>
                  <a:pt x="5644" y="1834"/>
                </a:lnTo>
                <a:lnTo>
                  <a:pt x="5240" y="1834"/>
                </a:lnTo>
                <a:lnTo>
                  <a:pt x="5240" y="1631"/>
                </a:lnTo>
                <a:lnTo>
                  <a:pt x="5263" y="1631"/>
                </a:lnTo>
                <a:cubicBezTo>
                  <a:pt x="5275" y="1631"/>
                  <a:pt x="5287" y="1631"/>
                  <a:pt x="5287" y="1655"/>
                </a:cubicBezTo>
                <a:lnTo>
                  <a:pt x="5632" y="1655"/>
                </a:lnTo>
                <a:cubicBezTo>
                  <a:pt x="5621" y="1631"/>
                  <a:pt x="5632" y="1631"/>
                  <a:pt x="5644" y="1631"/>
                </a:cubicBezTo>
                <a:close/>
                <a:moveTo>
                  <a:pt x="7002" y="2143"/>
                </a:moveTo>
                <a:cubicBezTo>
                  <a:pt x="7418" y="2143"/>
                  <a:pt x="7799" y="2310"/>
                  <a:pt x="8085" y="2584"/>
                </a:cubicBezTo>
                <a:cubicBezTo>
                  <a:pt x="8335" y="2858"/>
                  <a:pt x="8680" y="3001"/>
                  <a:pt x="9050" y="3001"/>
                </a:cubicBezTo>
                <a:lnTo>
                  <a:pt x="10514" y="3001"/>
                </a:lnTo>
                <a:lnTo>
                  <a:pt x="10514" y="3334"/>
                </a:lnTo>
                <a:lnTo>
                  <a:pt x="9050" y="3334"/>
                </a:lnTo>
                <a:lnTo>
                  <a:pt x="9050" y="3346"/>
                </a:lnTo>
                <a:cubicBezTo>
                  <a:pt x="8597" y="3346"/>
                  <a:pt x="8180" y="3167"/>
                  <a:pt x="7859" y="2846"/>
                </a:cubicBezTo>
                <a:cubicBezTo>
                  <a:pt x="7645" y="2608"/>
                  <a:pt x="7323" y="2465"/>
                  <a:pt x="7002" y="2465"/>
                </a:cubicBezTo>
                <a:lnTo>
                  <a:pt x="3942" y="2465"/>
                </a:lnTo>
                <a:cubicBezTo>
                  <a:pt x="3573" y="2465"/>
                  <a:pt x="3227" y="2620"/>
                  <a:pt x="2977" y="2882"/>
                </a:cubicBezTo>
                <a:cubicBezTo>
                  <a:pt x="2715" y="3167"/>
                  <a:pt x="2311" y="3334"/>
                  <a:pt x="1894" y="3334"/>
                </a:cubicBezTo>
                <a:lnTo>
                  <a:pt x="370" y="3334"/>
                </a:lnTo>
                <a:lnTo>
                  <a:pt x="370" y="3001"/>
                </a:lnTo>
                <a:lnTo>
                  <a:pt x="1834" y="3001"/>
                </a:lnTo>
                <a:cubicBezTo>
                  <a:pt x="2203" y="3001"/>
                  <a:pt x="2549" y="2858"/>
                  <a:pt x="2799" y="2584"/>
                </a:cubicBezTo>
                <a:cubicBezTo>
                  <a:pt x="3073" y="2310"/>
                  <a:pt x="3477" y="2143"/>
                  <a:pt x="3894" y="2143"/>
                </a:cubicBezTo>
                <a:close/>
                <a:moveTo>
                  <a:pt x="1525" y="3894"/>
                </a:moveTo>
                <a:lnTo>
                  <a:pt x="2644" y="6382"/>
                </a:lnTo>
                <a:lnTo>
                  <a:pt x="406" y="6382"/>
                </a:lnTo>
                <a:lnTo>
                  <a:pt x="1525" y="3894"/>
                </a:lnTo>
                <a:close/>
                <a:moveTo>
                  <a:pt x="9371" y="3894"/>
                </a:moveTo>
                <a:lnTo>
                  <a:pt x="10478" y="6382"/>
                </a:lnTo>
                <a:lnTo>
                  <a:pt x="8252" y="6382"/>
                </a:lnTo>
                <a:lnTo>
                  <a:pt x="9371" y="3894"/>
                </a:lnTo>
                <a:close/>
                <a:moveTo>
                  <a:pt x="2739" y="6692"/>
                </a:moveTo>
                <a:cubicBezTo>
                  <a:pt x="2727" y="7335"/>
                  <a:pt x="2227" y="7847"/>
                  <a:pt x="1596" y="7847"/>
                </a:cubicBezTo>
                <a:lnTo>
                  <a:pt x="1477" y="7847"/>
                </a:lnTo>
                <a:cubicBezTo>
                  <a:pt x="858" y="7847"/>
                  <a:pt x="334" y="7335"/>
                  <a:pt x="334" y="6692"/>
                </a:cubicBezTo>
                <a:close/>
                <a:moveTo>
                  <a:pt x="10574" y="6692"/>
                </a:moveTo>
                <a:cubicBezTo>
                  <a:pt x="10574" y="7335"/>
                  <a:pt x="10050" y="7847"/>
                  <a:pt x="9431" y="7847"/>
                </a:cubicBezTo>
                <a:lnTo>
                  <a:pt x="9300" y="7847"/>
                </a:lnTo>
                <a:cubicBezTo>
                  <a:pt x="8680" y="7847"/>
                  <a:pt x="8157" y="7335"/>
                  <a:pt x="8157" y="6692"/>
                </a:cubicBezTo>
                <a:close/>
                <a:moveTo>
                  <a:pt x="7645" y="9585"/>
                </a:moveTo>
                <a:cubicBezTo>
                  <a:pt x="7728" y="9585"/>
                  <a:pt x="7811" y="9656"/>
                  <a:pt x="7811" y="9763"/>
                </a:cubicBezTo>
                <a:lnTo>
                  <a:pt x="7811" y="10049"/>
                </a:lnTo>
                <a:lnTo>
                  <a:pt x="4418" y="10049"/>
                </a:lnTo>
                <a:cubicBezTo>
                  <a:pt x="4335" y="10049"/>
                  <a:pt x="4263" y="10121"/>
                  <a:pt x="4263" y="10204"/>
                </a:cubicBezTo>
                <a:cubicBezTo>
                  <a:pt x="4263" y="10299"/>
                  <a:pt x="4335" y="10371"/>
                  <a:pt x="4418" y="10371"/>
                </a:cubicBezTo>
                <a:lnTo>
                  <a:pt x="8407" y="10371"/>
                </a:lnTo>
                <a:cubicBezTo>
                  <a:pt x="8514" y="10371"/>
                  <a:pt x="8585" y="10442"/>
                  <a:pt x="8585" y="10549"/>
                </a:cubicBezTo>
                <a:lnTo>
                  <a:pt x="8585" y="10906"/>
                </a:lnTo>
                <a:lnTo>
                  <a:pt x="2275" y="10906"/>
                </a:lnTo>
                <a:lnTo>
                  <a:pt x="2275" y="10549"/>
                </a:lnTo>
                <a:cubicBezTo>
                  <a:pt x="2275" y="10442"/>
                  <a:pt x="2358" y="10371"/>
                  <a:pt x="2453" y="10371"/>
                </a:cubicBezTo>
                <a:lnTo>
                  <a:pt x="3382" y="10371"/>
                </a:lnTo>
                <a:cubicBezTo>
                  <a:pt x="3465" y="10371"/>
                  <a:pt x="3549" y="10299"/>
                  <a:pt x="3549" y="10204"/>
                </a:cubicBezTo>
                <a:cubicBezTo>
                  <a:pt x="3549" y="10121"/>
                  <a:pt x="3465" y="10049"/>
                  <a:pt x="3382" y="10049"/>
                </a:cubicBezTo>
                <a:lnTo>
                  <a:pt x="3073" y="10049"/>
                </a:lnTo>
                <a:lnTo>
                  <a:pt x="3073" y="9763"/>
                </a:lnTo>
                <a:cubicBezTo>
                  <a:pt x="3073" y="9668"/>
                  <a:pt x="3144" y="9585"/>
                  <a:pt x="3251" y="9585"/>
                </a:cubicBezTo>
                <a:close/>
                <a:moveTo>
                  <a:pt x="5454" y="0"/>
                </a:moveTo>
                <a:cubicBezTo>
                  <a:pt x="4989" y="0"/>
                  <a:pt x="4632" y="369"/>
                  <a:pt x="4632" y="822"/>
                </a:cubicBezTo>
                <a:cubicBezTo>
                  <a:pt x="4632" y="1072"/>
                  <a:pt x="4751" y="1298"/>
                  <a:pt x="4930" y="1453"/>
                </a:cubicBezTo>
                <a:lnTo>
                  <a:pt x="4930" y="1810"/>
                </a:lnTo>
                <a:lnTo>
                  <a:pt x="3894" y="1810"/>
                </a:lnTo>
                <a:cubicBezTo>
                  <a:pt x="3382" y="1810"/>
                  <a:pt x="2906" y="2024"/>
                  <a:pt x="2584" y="2370"/>
                </a:cubicBezTo>
                <a:cubicBezTo>
                  <a:pt x="2382" y="2572"/>
                  <a:pt x="2120" y="2691"/>
                  <a:pt x="1834" y="2691"/>
                </a:cubicBezTo>
                <a:lnTo>
                  <a:pt x="346" y="2691"/>
                </a:lnTo>
                <a:cubicBezTo>
                  <a:pt x="179" y="2691"/>
                  <a:pt x="48" y="2822"/>
                  <a:pt x="48" y="2989"/>
                </a:cubicBezTo>
                <a:lnTo>
                  <a:pt x="48" y="3382"/>
                </a:lnTo>
                <a:cubicBezTo>
                  <a:pt x="48" y="3536"/>
                  <a:pt x="179" y="3679"/>
                  <a:pt x="346" y="3679"/>
                </a:cubicBezTo>
                <a:lnTo>
                  <a:pt x="1263" y="3679"/>
                </a:lnTo>
                <a:lnTo>
                  <a:pt x="1" y="6477"/>
                </a:lnTo>
                <a:lnTo>
                  <a:pt x="1" y="6489"/>
                </a:lnTo>
                <a:lnTo>
                  <a:pt x="1" y="6501"/>
                </a:lnTo>
                <a:lnTo>
                  <a:pt x="1" y="6513"/>
                </a:lnTo>
                <a:lnTo>
                  <a:pt x="1" y="6537"/>
                </a:lnTo>
                <a:lnTo>
                  <a:pt x="1" y="6692"/>
                </a:lnTo>
                <a:cubicBezTo>
                  <a:pt x="1" y="7501"/>
                  <a:pt x="656" y="8168"/>
                  <a:pt x="1477" y="8168"/>
                </a:cubicBezTo>
                <a:lnTo>
                  <a:pt x="1596" y="8168"/>
                </a:lnTo>
                <a:cubicBezTo>
                  <a:pt x="2406" y="8168"/>
                  <a:pt x="3073" y="7513"/>
                  <a:pt x="3073" y="6692"/>
                </a:cubicBezTo>
                <a:lnTo>
                  <a:pt x="3073" y="6537"/>
                </a:lnTo>
                <a:lnTo>
                  <a:pt x="3073" y="6513"/>
                </a:lnTo>
                <a:lnTo>
                  <a:pt x="3073" y="6501"/>
                </a:lnTo>
                <a:lnTo>
                  <a:pt x="3073" y="6489"/>
                </a:lnTo>
                <a:lnTo>
                  <a:pt x="3073" y="6477"/>
                </a:lnTo>
                <a:lnTo>
                  <a:pt x="1811" y="3679"/>
                </a:lnTo>
                <a:lnTo>
                  <a:pt x="1930" y="3679"/>
                </a:lnTo>
                <a:cubicBezTo>
                  <a:pt x="2430" y="3679"/>
                  <a:pt x="2906" y="3465"/>
                  <a:pt x="3239" y="3120"/>
                </a:cubicBezTo>
                <a:cubicBezTo>
                  <a:pt x="3430" y="2917"/>
                  <a:pt x="3692" y="2798"/>
                  <a:pt x="3977" y="2798"/>
                </a:cubicBezTo>
                <a:lnTo>
                  <a:pt x="4942" y="2798"/>
                </a:lnTo>
                <a:lnTo>
                  <a:pt x="4942" y="9251"/>
                </a:lnTo>
                <a:lnTo>
                  <a:pt x="3275" y="9251"/>
                </a:lnTo>
                <a:cubicBezTo>
                  <a:pt x="3013" y="9251"/>
                  <a:pt x="2787" y="9478"/>
                  <a:pt x="2787" y="9752"/>
                </a:cubicBezTo>
                <a:lnTo>
                  <a:pt x="2787" y="10025"/>
                </a:lnTo>
                <a:lnTo>
                  <a:pt x="2501" y="10025"/>
                </a:lnTo>
                <a:cubicBezTo>
                  <a:pt x="2227" y="10025"/>
                  <a:pt x="2001" y="10252"/>
                  <a:pt x="2001" y="10537"/>
                </a:cubicBezTo>
                <a:lnTo>
                  <a:pt x="2001" y="11061"/>
                </a:lnTo>
                <a:cubicBezTo>
                  <a:pt x="2001" y="11145"/>
                  <a:pt x="2072" y="11216"/>
                  <a:pt x="2168" y="11216"/>
                </a:cubicBezTo>
                <a:lnTo>
                  <a:pt x="8799" y="11216"/>
                </a:lnTo>
                <a:cubicBezTo>
                  <a:pt x="8895" y="11216"/>
                  <a:pt x="8966" y="11145"/>
                  <a:pt x="8966" y="11061"/>
                </a:cubicBezTo>
                <a:lnTo>
                  <a:pt x="8966" y="10537"/>
                </a:lnTo>
                <a:cubicBezTo>
                  <a:pt x="8966" y="10252"/>
                  <a:pt x="8740" y="10025"/>
                  <a:pt x="8454" y="10025"/>
                </a:cubicBezTo>
                <a:lnTo>
                  <a:pt x="8180" y="10025"/>
                </a:lnTo>
                <a:lnTo>
                  <a:pt x="8180" y="9752"/>
                </a:lnTo>
                <a:cubicBezTo>
                  <a:pt x="8180" y="9478"/>
                  <a:pt x="7954" y="9251"/>
                  <a:pt x="7680" y="9251"/>
                </a:cubicBezTo>
                <a:lnTo>
                  <a:pt x="5978" y="9251"/>
                </a:lnTo>
                <a:lnTo>
                  <a:pt x="5978" y="4572"/>
                </a:lnTo>
                <a:cubicBezTo>
                  <a:pt x="5978" y="4477"/>
                  <a:pt x="5894" y="4406"/>
                  <a:pt x="5811" y="4406"/>
                </a:cubicBezTo>
                <a:cubicBezTo>
                  <a:pt x="5716" y="4406"/>
                  <a:pt x="5644" y="4477"/>
                  <a:pt x="5644" y="4572"/>
                </a:cubicBezTo>
                <a:lnTo>
                  <a:pt x="5644" y="9251"/>
                </a:lnTo>
                <a:lnTo>
                  <a:pt x="5240" y="9251"/>
                </a:lnTo>
                <a:lnTo>
                  <a:pt x="5240" y="2798"/>
                </a:lnTo>
                <a:lnTo>
                  <a:pt x="5644" y="2798"/>
                </a:lnTo>
                <a:lnTo>
                  <a:pt x="5644" y="3536"/>
                </a:lnTo>
                <a:cubicBezTo>
                  <a:pt x="5644" y="3632"/>
                  <a:pt x="5716" y="3703"/>
                  <a:pt x="5811" y="3703"/>
                </a:cubicBezTo>
                <a:cubicBezTo>
                  <a:pt x="5894" y="3703"/>
                  <a:pt x="5978" y="3632"/>
                  <a:pt x="5978" y="3536"/>
                </a:cubicBezTo>
                <a:lnTo>
                  <a:pt x="5978" y="2798"/>
                </a:lnTo>
                <a:lnTo>
                  <a:pt x="7002" y="2798"/>
                </a:lnTo>
                <a:cubicBezTo>
                  <a:pt x="7240" y="2798"/>
                  <a:pt x="7466" y="2905"/>
                  <a:pt x="7621" y="3060"/>
                </a:cubicBezTo>
                <a:cubicBezTo>
                  <a:pt x="8002" y="3453"/>
                  <a:pt x="8502" y="3679"/>
                  <a:pt x="9050" y="3679"/>
                </a:cubicBezTo>
                <a:lnTo>
                  <a:pt x="9097" y="3679"/>
                </a:lnTo>
                <a:lnTo>
                  <a:pt x="7835" y="6477"/>
                </a:lnTo>
                <a:lnTo>
                  <a:pt x="7835" y="6489"/>
                </a:lnTo>
                <a:lnTo>
                  <a:pt x="7835" y="6501"/>
                </a:lnTo>
                <a:lnTo>
                  <a:pt x="7835" y="6513"/>
                </a:lnTo>
                <a:lnTo>
                  <a:pt x="7835" y="6537"/>
                </a:lnTo>
                <a:lnTo>
                  <a:pt x="7835" y="6692"/>
                </a:lnTo>
                <a:cubicBezTo>
                  <a:pt x="7835" y="7501"/>
                  <a:pt x="8490" y="8168"/>
                  <a:pt x="9311" y="8168"/>
                </a:cubicBezTo>
                <a:lnTo>
                  <a:pt x="9431" y="8168"/>
                </a:lnTo>
                <a:cubicBezTo>
                  <a:pt x="10228" y="8168"/>
                  <a:pt x="10895" y="7513"/>
                  <a:pt x="10895" y="6692"/>
                </a:cubicBezTo>
                <a:lnTo>
                  <a:pt x="10895" y="6537"/>
                </a:lnTo>
                <a:lnTo>
                  <a:pt x="10895" y="6513"/>
                </a:lnTo>
                <a:lnTo>
                  <a:pt x="10895" y="6501"/>
                </a:lnTo>
                <a:lnTo>
                  <a:pt x="10895" y="6489"/>
                </a:lnTo>
                <a:lnTo>
                  <a:pt x="10895" y="6465"/>
                </a:lnTo>
                <a:lnTo>
                  <a:pt x="9633" y="3667"/>
                </a:lnTo>
                <a:lnTo>
                  <a:pt x="10562" y="3667"/>
                </a:lnTo>
                <a:cubicBezTo>
                  <a:pt x="10716" y="3667"/>
                  <a:pt x="10859" y="3536"/>
                  <a:pt x="10859" y="3370"/>
                </a:cubicBezTo>
                <a:lnTo>
                  <a:pt x="10859" y="2989"/>
                </a:lnTo>
                <a:cubicBezTo>
                  <a:pt x="10859" y="2822"/>
                  <a:pt x="10716" y="2691"/>
                  <a:pt x="10562" y="2691"/>
                </a:cubicBezTo>
                <a:lnTo>
                  <a:pt x="9073" y="2691"/>
                </a:lnTo>
                <a:cubicBezTo>
                  <a:pt x="8788" y="2691"/>
                  <a:pt x="8514" y="2572"/>
                  <a:pt x="8323" y="2370"/>
                </a:cubicBezTo>
                <a:cubicBezTo>
                  <a:pt x="8002" y="2012"/>
                  <a:pt x="7502" y="1810"/>
                  <a:pt x="7014" y="1810"/>
                </a:cubicBezTo>
                <a:lnTo>
                  <a:pt x="5978" y="1810"/>
                </a:lnTo>
                <a:lnTo>
                  <a:pt x="5978" y="1453"/>
                </a:lnTo>
                <a:cubicBezTo>
                  <a:pt x="6156" y="1310"/>
                  <a:pt x="6275" y="1072"/>
                  <a:pt x="6275" y="822"/>
                </a:cubicBezTo>
                <a:cubicBezTo>
                  <a:pt x="6275" y="358"/>
                  <a:pt x="5894" y="0"/>
                  <a:pt x="5454" y="0"/>
                </a:cubicBezTo>
                <a:close/>
              </a:path>
            </a:pathLst>
          </a:cu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PROVIDED</a:t>
            </a:r>
            <a:endParaRPr dirty="0"/>
          </a:p>
        </p:txBody>
      </p:sp>
      <p:sp>
        <p:nvSpPr>
          <p:cNvPr id="1447" name="Google Shape;1447;p43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3D Rendering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과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VFX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기술로 생성된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AI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학습용 합성 데이터 와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annotation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파일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총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6481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장의 이미지</a:t>
            </a:r>
          </a:p>
        </p:txBody>
      </p:sp>
      <p:sp>
        <p:nvSpPr>
          <p:cNvPr id="1449" name="Google Shape;1449;p43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endParaRPr dirty="0"/>
          </a:p>
        </p:txBody>
      </p:sp>
      <p:sp>
        <p:nvSpPr>
          <p:cNvPr id="1450" name="Google Shape;1450;p43"/>
          <p:cNvSpPr/>
          <p:nvPr/>
        </p:nvSpPr>
        <p:spPr>
          <a:xfrm rot="5400000">
            <a:off x="2357950" y="1679964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1" name="Google Shape;1461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432;p78">
            <a:extLst>
              <a:ext uri="{FF2B5EF4-FFF2-40B4-BE49-F238E27FC236}">
                <a16:creationId xmlns:a16="http://schemas.microsoft.com/office/drawing/2014/main" id="{D0CEACE7-3540-1118-63CD-292502FDD939}"/>
              </a:ext>
            </a:extLst>
          </p:cNvPr>
          <p:cNvSpPr/>
          <p:nvPr/>
        </p:nvSpPr>
        <p:spPr>
          <a:xfrm>
            <a:off x="2599289" y="1895916"/>
            <a:ext cx="479942" cy="375805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B82D1F-60CF-C770-43CC-8EFC69F29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203" y="1345639"/>
            <a:ext cx="3703891" cy="20062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DA1565-F936-1EC7-6C87-C0D43B61F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6946" y="3586941"/>
            <a:ext cx="3162741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36761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1527</Words>
  <Application>Microsoft Office PowerPoint</Application>
  <PresentationFormat>화면 슬라이드 쇼(16:9)</PresentationFormat>
  <Paragraphs>277</Paragraphs>
  <Slides>49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3" baseType="lpstr">
      <vt:lpstr>Cambria Math</vt:lpstr>
      <vt:lpstr>Calibri</vt:lpstr>
      <vt:lpstr>Bebas Neue</vt:lpstr>
      <vt:lpstr>Montserrat</vt:lpstr>
      <vt:lpstr>Noto Sans</vt:lpstr>
      <vt:lpstr>Montserrat Black</vt:lpstr>
      <vt:lpstr>Wingdings</vt:lpstr>
      <vt:lpstr>Arial</vt:lpstr>
      <vt:lpstr>Noto Sans KR</vt:lpstr>
      <vt:lpstr>Anaheim</vt:lpstr>
      <vt:lpstr>Lato</vt:lpstr>
      <vt:lpstr>휴먼둥근헤드라인</vt:lpstr>
      <vt:lpstr>Nunito Light</vt:lpstr>
      <vt:lpstr>Artificial Intelligence (AI) Technology Consulting by Slidesgo</vt:lpstr>
      <vt:lpstr>합성데이터 기반  객체 탐지 AI 경진대회</vt:lpstr>
      <vt:lpstr>TABLE OF CONTENTS</vt:lpstr>
      <vt:lpstr>01</vt:lpstr>
      <vt:lpstr>The Contest</vt:lpstr>
      <vt:lpstr>What is the purpose of participating in the contest?</vt:lpstr>
      <vt:lpstr>PowerPoint 프레젠테이션</vt:lpstr>
      <vt:lpstr>02</vt:lpstr>
      <vt:lpstr>DATA PROVIDED</vt:lpstr>
      <vt:lpstr>DATA PROVIDED</vt:lpstr>
      <vt:lpstr>DATA PROVIDED</vt:lpstr>
      <vt:lpstr>DATA Pre-Processing</vt:lpstr>
      <vt:lpstr>Annotation Format Change</vt:lpstr>
      <vt:lpstr>Annotation Format Change</vt:lpstr>
      <vt:lpstr>DATA AUGMETATION</vt:lpstr>
      <vt:lpstr>03</vt:lpstr>
      <vt:lpstr>What Model do I use?</vt:lpstr>
      <vt:lpstr>1st USED MODEL</vt:lpstr>
      <vt:lpstr>WHY YOLOv7?</vt:lpstr>
      <vt:lpstr>WHY YOLOv7?</vt:lpstr>
      <vt:lpstr>PAPER REVIEW</vt:lpstr>
      <vt:lpstr>YOLOv7 Architecture</vt:lpstr>
      <vt:lpstr>YOLOv7 Architecture</vt:lpstr>
      <vt:lpstr>YOLOv7 Architecture</vt:lpstr>
      <vt:lpstr>YOLOv7 Architecture</vt:lpstr>
      <vt:lpstr>YOLOv7 Architecture</vt:lpstr>
      <vt:lpstr>YOLOv7 Architecture</vt:lpstr>
      <vt:lpstr>YOLOv7 Architecture</vt:lpstr>
      <vt:lpstr>YOLOv7 Architecture</vt:lpstr>
      <vt:lpstr>2nd USED MODEL</vt:lpstr>
      <vt:lpstr>PAPER REVIEW</vt:lpstr>
      <vt:lpstr>Is Transformer Model Always Better?</vt:lpstr>
      <vt:lpstr>Gap Between CNN &amp; Transformer</vt:lpstr>
      <vt:lpstr>Comparison of Core Operators</vt:lpstr>
      <vt:lpstr>InternImage Overall Architecture</vt:lpstr>
      <vt:lpstr>InternImage Overall Architecture</vt:lpstr>
      <vt:lpstr>InternImage Overall Architecture</vt:lpstr>
      <vt:lpstr>InternImage Overall Architecture</vt:lpstr>
      <vt:lpstr>InternImage Overall Architecture</vt:lpstr>
      <vt:lpstr>InternImage Overall Architecture</vt:lpstr>
      <vt:lpstr>InternImage Overall Architecture</vt:lpstr>
      <vt:lpstr>InternImage Overall Architecture</vt:lpstr>
      <vt:lpstr>04</vt:lpstr>
      <vt:lpstr>Train Result YOLOv7</vt:lpstr>
      <vt:lpstr>Train Result YOLOv7</vt:lpstr>
      <vt:lpstr>Train InternImage</vt:lpstr>
      <vt:lpstr>Train InternImage</vt:lpstr>
      <vt:lpstr>Train InternImage</vt:lpstr>
      <vt:lpstr>Q &amp; 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합성데이터 기반  객체 탐지 AI 경진대회</dc:title>
  <cp:lastModifiedBy>Seo JungHwan</cp:lastModifiedBy>
  <cp:revision>11</cp:revision>
  <dcterms:modified xsi:type="dcterms:W3CDTF">2023-06-09T12:24:49Z</dcterms:modified>
</cp:coreProperties>
</file>